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1"/>
  </p:notesMasterIdLst>
  <p:sldIdLst>
    <p:sldId id="257" r:id="rId2"/>
    <p:sldId id="320" r:id="rId3"/>
    <p:sldId id="258" r:id="rId4"/>
    <p:sldId id="309" r:id="rId5"/>
    <p:sldId id="261" r:id="rId6"/>
    <p:sldId id="294" r:id="rId7"/>
    <p:sldId id="305" r:id="rId8"/>
    <p:sldId id="306" r:id="rId9"/>
    <p:sldId id="295" r:id="rId10"/>
    <p:sldId id="303" r:id="rId11"/>
    <p:sldId id="304" r:id="rId12"/>
    <p:sldId id="296" r:id="rId13"/>
    <p:sldId id="307" r:id="rId14"/>
    <p:sldId id="308" r:id="rId15"/>
    <p:sldId id="297" r:id="rId16"/>
    <p:sldId id="301" r:id="rId17"/>
    <p:sldId id="302" r:id="rId18"/>
    <p:sldId id="298" r:id="rId19"/>
    <p:sldId id="299" r:id="rId20"/>
    <p:sldId id="300" r:id="rId21"/>
    <p:sldId id="291" r:id="rId22"/>
    <p:sldId id="262" r:id="rId23"/>
    <p:sldId id="263" r:id="rId24"/>
    <p:sldId id="264" r:id="rId25"/>
    <p:sldId id="265" r:id="rId26"/>
    <p:sldId id="266" r:id="rId27"/>
    <p:sldId id="267" r:id="rId28"/>
    <p:sldId id="268" r:id="rId29"/>
    <p:sldId id="269" r:id="rId30"/>
    <p:sldId id="293" r:id="rId31"/>
    <p:sldId id="326" r:id="rId32"/>
    <p:sldId id="282" r:id="rId33"/>
    <p:sldId id="285" r:id="rId34"/>
    <p:sldId id="322" r:id="rId35"/>
    <p:sldId id="324" r:id="rId36"/>
    <p:sldId id="287" r:id="rId37"/>
    <p:sldId id="323" r:id="rId38"/>
    <p:sldId id="283" r:id="rId39"/>
    <p:sldId id="325" r:id="rId40"/>
    <p:sldId id="275" r:id="rId41"/>
    <p:sldId id="292" r:id="rId42"/>
    <p:sldId id="273" r:id="rId43"/>
    <p:sldId id="276" r:id="rId44"/>
    <p:sldId id="277" r:id="rId45"/>
    <p:sldId id="278" r:id="rId46"/>
    <p:sldId id="279" r:id="rId47"/>
    <p:sldId id="280" r:id="rId48"/>
    <p:sldId id="281" r:id="rId49"/>
    <p:sldId id="274" r:id="rId50"/>
  </p:sldIdLst>
  <p:sldSz cx="12192000" cy="6858000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arlotte Westerhaus" initials="CW" lastIdx="0" clrIdx="0">
    <p:extLst>
      <p:ext uri="{19B8F6BF-5375-455C-9EA6-DF929625EA0E}">
        <p15:presenceInfo xmlns:p15="http://schemas.microsoft.com/office/powerpoint/2012/main" userId="18ad728ce246ddc6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823" autoAdjust="0"/>
    <p:restoredTop sz="94660"/>
  </p:normalViewPr>
  <p:slideViewPr>
    <p:cSldViewPr>
      <p:cViewPr varScale="1">
        <p:scale>
          <a:sx n="109" d="100"/>
          <a:sy n="109" d="100"/>
        </p:scale>
        <p:origin x="564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5C9ED4AB-D739-429F-BEB9-7CAA32C9B8C3}" type="datetimeFigureOut">
              <a:rPr lang="en-US" smtClean="0"/>
              <a:t>2/5/2019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1173163"/>
            <a:ext cx="5632450" cy="3168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29" tIns="47114" rIns="94229" bIns="4711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518204"/>
            <a:ext cx="5681980" cy="3696712"/>
          </a:xfrm>
          <a:prstGeom prst="rect">
            <a:avLst/>
          </a:prstGeom>
        </p:spPr>
        <p:txBody>
          <a:bodyPr vert="horz" lIns="94229" tIns="47114" rIns="94229" bIns="47114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2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FAEF9909-A8BC-49ED-B805-1EDE9B2900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00118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108DE9E5-9C96-47FD-84A8-854C05B01B0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B54CBAE-5757-432B-A826-661FBA4E8CAB}" type="slidenum">
              <a:rPr lang="en-US" altLang="en-US"/>
              <a:pPr/>
              <a:t>8</a:t>
            </a:fld>
            <a:endParaRPr lang="en-US" altLang="en-US" dirty="0"/>
          </a:p>
        </p:txBody>
      </p:sp>
      <p:sp>
        <p:nvSpPr>
          <p:cNvPr id="73730" name="Rectangle 2">
            <a:extLst>
              <a:ext uri="{FF2B5EF4-FFF2-40B4-BE49-F238E27FC236}">
                <a16:creationId xmlns:a16="http://schemas.microsoft.com/office/drawing/2014/main" id="{B69D391A-91DE-44AC-8B0B-3CE279FA6EF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35013" y="1173163"/>
            <a:ext cx="5632450" cy="3168650"/>
          </a:xfrm>
          <a:ln/>
        </p:spPr>
      </p:sp>
      <p:sp>
        <p:nvSpPr>
          <p:cNvPr id="73731" name="Rectangle 3">
            <a:extLst>
              <a:ext uri="{FF2B5EF4-FFF2-40B4-BE49-F238E27FC236}">
                <a16:creationId xmlns:a16="http://schemas.microsoft.com/office/drawing/2014/main" id="{D9D69C43-34D4-45CA-BD81-8F26060FACD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804805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108DE9E5-9C96-47FD-84A8-854C05B01B0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B54CBAE-5757-432B-A826-661FBA4E8CAB}" type="slidenum">
              <a:rPr lang="en-US" altLang="en-US"/>
              <a:pPr/>
              <a:t>10</a:t>
            </a:fld>
            <a:endParaRPr lang="en-US" altLang="en-US" dirty="0"/>
          </a:p>
        </p:txBody>
      </p:sp>
      <p:sp>
        <p:nvSpPr>
          <p:cNvPr id="73730" name="Rectangle 2">
            <a:extLst>
              <a:ext uri="{FF2B5EF4-FFF2-40B4-BE49-F238E27FC236}">
                <a16:creationId xmlns:a16="http://schemas.microsoft.com/office/drawing/2014/main" id="{B69D391A-91DE-44AC-8B0B-3CE279FA6EF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35013" y="1173163"/>
            <a:ext cx="5632450" cy="3168650"/>
          </a:xfrm>
          <a:ln/>
        </p:spPr>
      </p:sp>
      <p:sp>
        <p:nvSpPr>
          <p:cNvPr id="73731" name="Rectangle 3">
            <a:extLst>
              <a:ext uri="{FF2B5EF4-FFF2-40B4-BE49-F238E27FC236}">
                <a16:creationId xmlns:a16="http://schemas.microsoft.com/office/drawing/2014/main" id="{D9D69C43-34D4-45CA-BD81-8F26060FACD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924516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108DE9E5-9C96-47FD-84A8-854C05B01B0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B54CBAE-5757-432B-A826-661FBA4E8CAB}" type="slidenum">
              <a:rPr lang="en-US" altLang="en-US"/>
              <a:pPr/>
              <a:t>11</a:t>
            </a:fld>
            <a:endParaRPr lang="en-US" altLang="en-US" dirty="0"/>
          </a:p>
        </p:txBody>
      </p:sp>
      <p:sp>
        <p:nvSpPr>
          <p:cNvPr id="73730" name="Rectangle 2">
            <a:extLst>
              <a:ext uri="{FF2B5EF4-FFF2-40B4-BE49-F238E27FC236}">
                <a16:creationId xmlns:a16="http://schemas.microsoft.com/office/drawing/2014/main" id="{B69D391A-91DE-44AC-8B0B-3CE279FA6EF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35013" y="1173163"/>
            <a:ext cx="5632450" cy="3168650"/>
          </a:xfrm>
          <a:ln/>
        </p:spPr>
      </p:sp>
      <p:sp>
        <p:nvSpPr>
          <p:cNvPr id="73731" name="Rectangle 3">
            <a:extLst>
              <a:ext uri="{FF2B5EF4-FFF2-40B4-BE49-F238E27FC236}">
                <a16:creationId xmlns:a16="http://schemas.microsoft.com/office/drawing/2014/main" id="{D9D69C43-34D4-45CA-BD81-8F26060FACD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227883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A9676611-086B-4EE1-AFFA-667A6C31FF3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C231A63-17B6-4F7F-9D2E-23FAD13815A7}" type="slidenum">
              <a:rPr lang="en-US" altLang="en-US"/>
              <a:pPr/>
              <a:t>13</a:t>
            </a:fld>
            <a:endParaRPr lang="en-US" altLang="en-US" dirty="0"/>
          </a:p>
        </p:txBody>
      </p:sp>
      <p:sp>
        <p:nvSpPr>
          <p:cNvPr id="58370" name="Rectangle 2">
            <a:extLst>
              <a:ext uri="{FF2B5EF4-FFF2-40B4-BE49-F238E27FC236}">
                <a16:creationId xmlns:a16="http://schemas.microsoft.com/office/drawing/2014/main" id="{CAD07498-7B75-4810-A7CF-4CA9F9B0B55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35013" y="1173163"/>
            <a:ext cx="5632450" cy="3168650"/>
          </a:xfrm>
          <a:ln/>
        </p:spPr>
      </p:sp>
      <p:sp>
        <p:nvSpPr>
          <p:cNvPr id="58371" name="Rectangle 3">
            <a:extLst>
              <a:ext uri="{FF2B5EF4-FFF2-40B4-BE49-F238E27FC236}">
                <a16:creationId xmlns:a16="http://schemas.microsoft.com/office/drawing/2014/main" id="{A0F3C2D6-F6CD-47B1-803C-E6391A4B600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842182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108DE9E5-9C96-47FD-84A8-854C05B01B0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B54CBAE-5757-432B-A826-661FBA4E8CAB}" type="slidenum">
              <a:rPr lang="en-US" altLang="en-US"/>
              <a:pPr/>
              <a:t>14</a:t>
            </a:fld>
            <a:endParaRPr lang="en-US" altLang="en-US" dirty="0"/>
          </a:p>
        </p:txBody>
      </p:sp>
      <p:sp>
        <p:nvSpPr>
          <p:cNvPr id="73730" name="Rectangle 2">
            <a:extLst>
              <a:ext uri="{FF2B5EF4-FFF2-40B4-BE49-F238E27FC236}">
                <a16:creationId xmlns:a16="http://schemas.microsoft.com/office/drawing/2014/main" id="{B69D391A-91DE-44AC-8B0B-3CE279FA6EF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35013" y="1173163"/>
            <a:ext cx="5632450" cy="3168650"/>
          </a:xfrm>
          <a:ln/>
        </p:spPr>
      </p:sp>
      <p:sp>
        <p:nvSpPr>
          <p:cNvPr id="73731" name="Rectangle 3">
            <a:extLst>
              <a:ext uri="{FF2B5EF4-FFF2-40B4-BE49-F238E27FC236}">
                <a16:creationId xmlns:a16="http://schemas.microsoft.com/office/drawing/2014/main" id="{D9D69C43-34D4-45CA-BD81-8F26060FACD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493710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1513D9EE-E3B5-4428-AE95-46E4C468B81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FDD23F3-7F02-4E5F-990D-19B8C084836C}" type="slidenum">
              <a:rPr lang="en-US" altLang="en-US"/>
              <a:pPr/>
              <a:t>16</a:t>
            </a:fld>
            <a:endParaRPr lang="en-US" altLang="en-US" dirty="0"/>
          </a:p>
        </p:txBody>
      </p:sp>
      <p:sp>
        <p:nvSpPr>
          <p:cNvPr id="69634" name="Rectangle 2">
            <a:extLst>
              <a:ext uri="{FF2B5EF4-FFF2-40B4-BE49-F238E27FC236}">
                <a16:creationId xmlns:a16="http://schemas.microsoft.com/office/drawing/2014/main" id="{D8C6C8D4-365E-4AD9-A503-5F95AD26B22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35013" y="1173163"/>
            <a:ext cx="5632450" cy="3168650"/>
          </a:xfrm>
          <a:ln/>
        </p:spPr>
      </p:sp>
      <p:sp>
        <p:nvSpPr>
          <p:cNvPr id="69635" name="Rectangle 3">
            <a:extLst>
              <a:ext uri="{FF2B5EF4-FFF2-40B4-BE49-F238E27FC236}">
                <a16:creationId xmlns:a16="http://schemas.microsoft.com/office/drawing/2014/main" id="{B94336E8-9E29-412A-8329-37399840FB4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027829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1513D9EE-E3B5-4428-AE95-46E4C468B81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FDD23F3-7F02-4E5F-990D-19B8C084836C}" type="slidenum">
              <a:rPr lang="en-US" altLang="en-US"/>
              <a:pPr/>
              <a:t>17</a:t>
            </a:fld>
            <a:endParaRPr lang="en-US" altLang="en-US" dirty="0"/>
          </a:p>
        </p:txBody>
      </p:sp>
      <p:sp>
        <p:nvSpPr>
          <p:cNvPr id="69634" name="Rectangle 2">
            <a:extLst>
              <a:ext uri="{FF2B5EF4-FFF2-40B4-BE49-F238E27FC236}">
                <a16:creationId xmlns:a16="http://schemas.microsoft.com/office/drawing/2014/main" id="{D8C6C8D4-365E-4AD9-A503-5F95AD26B22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35013" y="1173163"/>
            <a:ext cx="5632450" cy="3168650"/>
          </a:xfrm>
          <a:ln/>
        </p:spPr>
      </p:sp>
      <p:sp>
        <p:nvSpPr>
          <p:cNvPr id="69635" name="Rectangle 3">
            <a:extLst>
              <a:ext uri="{FF2B5EF4-FFF2-40B4-BE49-F238E27FC236}">
                <a16:creationId xmlns:a16="http://schemas.microsoft.com/office/drawing/2014/main" id="{B94336E8-9E29-412A-8329-37399840FB4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754137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FD31024F-7C7F-4119-8544-C288CF70578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2522A44-A819-440B-AAD9-EAC7EFD28413}" type="slidenum">
              <a:rPr lang="en-US" altLang="en-US"/>
              <a:pPr/>
              <a:t>19</a:t>
            </a:fld>
            <a:endParaRPr lang="en-US" altLang="en-US" dirty="0"/>
          </a:p>
        </p:txBody>
      </p:sp>
      <p:sp>
        <p:nvSpPr>
          <p:cNvPr id="65538" name="Rectangle 2">
            <a:extLst>
              <a:ext uri="{FF2B5EF4-FFF2-40B4-BE49-F238E27FC236}">
                <a16:creationId xmlns:a16="http://schemas.microsoft.com/office/drawing/2014/main" id="{DE725BFB-6FD1-4E44-BC5D-39234E47BE9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35013" y="1173163"/>
            <a:ext cx="5632450" cy="3168650"/>
          </a:xfrm>
          <a:ln/>
        </p:spPr>
      </p:sp>
      <p:sp>
        <p:nvSpPr>
          <p:cNvPr id="65539" name="Rectangle 3">
            <a:extLst>
              <a:ext uri="{FF2B5EF4-FFF2-40B4-BE49-F238E27FC236}">
                <a16:creationId xmlns:a16="http://schemas.microsoft.com/office/drawing/2014/main" id="{5A83512B-0C40-4C35-9FCB-C0719E12C37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7814257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82919B72-A18C-420F-A33C-CE10EC3355C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8716197-6251-4B69-A67E-4EF7847A2A73}" type="slidenum">
              <a:rPr lang="en-US" altLang="en-US"/>
              <a:pPr/>
              <a:t>20</a:t>
            </a:fld>
            <a:endParaRPr lang="en-US" altLang="en-US" dirty="0"/>
          </a:p>
        </p:txBody>
      </p:sp>
      <p:sp>
        <p:nvSpPr>
          <p:cNvPr id="67586" name="Rectangle 2">
            <a:extLst>
              <a:ext uri="{FF2B5EF4-FFF2-40B4-BE49-F238E27FC236}">
                <a16:creationId xmlns:a16="http://schemas.microsoft.com/office/drawing/2014/main" id="{805BFD77-05A1-4287-A07A-FAE1D54D714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35013" y="1173163"/>
            <a:ext cx="5632450" cy="3168650"/>
          </a:xfrm>
          <a:ln/>
        </p:spPr>
      </p:sp>
      <p:sp>
        <p:nvSpPr>
          <p:cNvPr id="67587" name="Rectangle 3">
            <a:extLst>
              <a:ext uri="{FF2B5EF4-FFF2-40B4-BE49-F238E27FC236}">
                <a16:creationId xmlns:a16="http://schemas.microsoft.com/office/drawing/2014/main" id="{FE526719-896D-47C6-9C6B-536D34DEACC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366349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1" y="0"/>
            <a:ext cx="12191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3355848"/>
            <a:ext cx="107696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1828800"/>
            <a:ext cx="107696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CF310-29B6-4861-877B-769D84F509BC}" type="datetime1">
              <a:rPr lang="en-US" smtClean="0">
                <a:solidFill>
                  <a:prstClr val="white">
                    <a:tint val="95000"/>
                  </a:prstClr>
                </a:solidFill>
              </a:rPr>
              <a:t>2/5/2019</a:t>
            </a:fld>
            <a:endParaRPr lang="en-US">
              <a:solidFill>
                <a:prstClr val="white">
                  <a:tint val="9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9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1444A-0CC0-4FA1-B3F8-9320BFC9628F}" type="slidenum">
              <a:rPr lang="en-US" smtClean="0">
                <a:solidFill>
                  <a:prstClr val="white">
                    <a:tint val="9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95000"/>
                </a:prstClr>
              </a:solidFill>
            </a:endParaRPr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12192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05394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5448"/>
            <a:ext cx="10972800" cy="1252728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FCE1A-C270-48B4-B935-FF9102EF4B06}" type="datetime1">
              <a:rPr lang="en-US" smtClean="0">
                <a:solidFill>
                  <a:prstClr val="white">
                    <a:tint val="95000"/>
                  </a:prstClr>
                </a:solidFill>
              </a:rPr>
              <a:t>2/5/2019</a:t>
            </a:fld>
            <a:endParaRPr lang="en-US">
              <a:solidFill>
                <a:prstClr val="white">
                  <a:tint val="9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9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1444A-0CC0-4FA1-B3F8-9320BFC9628F}" type="slidenum">
              <a:rPr lang="en-US" smtClean="0">
                <a:solidFill>
                  <a:prstClr val="white">
                    <a:tint val="9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9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57620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12192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12192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9744" y="118872"/>
            <a:ext cx="10684256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7552" y="1828800"/>
            <a:ext cx="10696448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23E4C-A304-470D-A45C-27F4D35E7203}" type="datetime1">
              <a:rPr lang="en-US" smtClean="0">
                <a:solidFill>
                  <a:prstClr val="white">
                    <a:tint val="95000"/>
                  </a:prstClr>
                </a:solidFill>
              </a:rPr>
              <a:t>2/5/2019</a:t>
            </a:fld>
            <a:endParaRPr lang="en-US">
              <a:solidFill>
                <a:prstClr val="white">
                  <a:tint val="9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9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1444A-0CC0-4FA1-B3F8-9320BFC9628F}" type="slidenum">
              <a:rPr lang="en-US" smtClean="0">
                <a:solidFill>
                  <a:prstClr val="white">
                    <a:tint val="9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9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7453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773936"/>
            <a:ext cx="53848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773936"/>
            <a:ext cx="53848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722C6-5B51-4889-A902-C6872AEA87B4}" type="datetime1">
              <a:rPr lang="en-US" smtClean="0">
                <a:solidFill>
                  <a:prstClr val="white">
                    <a:tint val="95000"/>
                  </a:prstClr>
                </a:solidFill>
              </a:rPr>
              <a:t>2/5/2019</a:t>
            </a:fld>
            <a:endParaRPr lang="en-US">
              <a:solidFill>
                <a:prstClr val="white">
                  <a:tint val="9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9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1444A-0CC0-4FA1-B3F8-9320BFC9628F}" type="slidenum">
              <a:rPr lang="en-US" smtClean="0">
                <a:solidFill>
                  <a:prstClr val="white">
                    <a:tint val="9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9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03215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98988"/>
            <a:ext cx="5386917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449512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698988"/>
            <a:ext cx="5389033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449512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DEAD99-70BF-4614-8B10-91D7D9F87687}" type="datetime1">
              <a:rPr lang="en-US" smtClean="0">
                <a:solidFill>
                  <a:prstClr val="white">
                    <a:tint val="95000"/>
                  </a:prstClr>
                </a:solidFill>
              </a:rPr>
              <a:t>2/5/2019</a:t>
            </a:fld>
            <a:endParaRPr lang="en-US">
              <a:solidFill>
                <a:prstClr val="white">
                  <a:tint val="9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9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1444A-0CC0-4FA1-B3F8-9320BFC9628F}" type="slidenum">
              <a:rPr lang="en-US" smtClean="0">
                <a:solidFill>
                  <a:prstClr val="white">
                    <a:tint val="9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9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05120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2D2AD1-DB96-4EFF-9F7F-E7B7AE20870E}" type="datetime1">
              <a:rPr lang="en-US" smtClean="0">
                <a:solidFill>
                  <a:prstClr val="white">
                    <a:tint val="95000"/>
                  </a:prstClr>
                </a:solidFill>
              </a:rPr>
              <a:t>2/5/2019</a:t>
            </a:fld>
            <a:endParaRPr lang="en-US">
              <a:solidFill>
                <a:prstClr val="white">
                  <a:tint val="9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9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1444A-0CC0-4FA1-B3F8-9320BFC9628F}" type="slidenum">
              <a:rPr lang="en-US" smtClean="0">
                <a:solidFill>
                  <a:prstClr val="white">
                    <a:tint val="9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9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2294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2517D-59E5-42C4-A22D-1361443FDB7A}" type="datetime1">
              <a:rPr lang="en-US" smtClean="0">
                <a:solidFill>
                  <a:prstClr val="white">
                    <a:tint val="95000"/>
                  </a:prstClr>
                </a:solidFill>
              </a:rPr>
              <a:t>2/5/2019</a:t>
            </a:fld>
            <a:endParaRPr lang="en-US">
              <a:solidFill>
                <a:prstClr val="white">
                  <a:tint val="9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9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1444A-0CC0-4FA1-B3F8-9320BFC9628F}" type="slidenum">
              <a:rPr lang="en-US" smtClean="0">
                <a:solidFill>
                  <a:prstClr val="white">
                    <a:tint val="9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9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70270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784" y="152400"/>
            <a:ext cx="3364992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5837" y="1743134"/>
            <a:ext cx="7894188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784" y="1730018"/>
            <a:ext cx="329184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4B8CB-0122-4691-A24F-E04862A5D7BB}" type="datetime1">
              <a:rPr lang="en-US" smtClean="0">
                <a:solidFill>
                  <a:prstClr val="white">
                    <a:tint val="95000"/>
                  </a:prstClr>
                </a:solidFill>
              </a:rPr>
              <a:t>2/5/2019</a:t>
            </a:fld>
            <a:endParaRPr lang="en-US">
              <a:solidFill>
                <a:prstClr val="white">
                  <a:tint val="9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9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1444A-0CC0-4FA1-B3F8-9320BFC9628F}" type="slidenum">
              <a:rPr lang="en-US" smtClean="0">
                <a:solidFill>
                  <a:prstClr val="white">
                    <a:tint val="9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95000"/>
                </a:prstClr>
              </a:solidFill>
            </a:endParaRPr>
          </a:p>
        </p:txBody>
      </p:sp>
      <p:sp>
        <p:nvSpPr>
          <p:cNvPr id="12" name="Rectangle 11"/>
          <p:cNvSpPr/>
          <p:nvPr/>
        </p:nvSpPr>
        <p:spPr bwMode="invGray">
          <a:xfrm>
            <a:off x="3807649" y="0"/>
            <a:ext cx="6096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 bwMode="invGray">
          <a:xfrm>
            <a:off x="3807649" y="0"/>
            <a:ext cx="6096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87773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155448"/>
            <a:ext cx="3366867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71741" y="1484808"/>
            <a:ext cx="8329863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9456" y="1728216"/>
            <a:ext cx="329184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19456" y="1170432"/>
            <a:ext cx="3364992" cy="201168"/>
          </a:xfrm>
        </p:spPr>
        <p:txBody>
          <a:bodyPr/>
          <a:lstStyle/>
          <a:p>
            <a:fld id="{433E3B4B-3A26-4998-8F36-069B01911C55}" type="datetime1">
              <a:rPr lang="en-US" smtClean="0">
                <a:solidFill>
                  <a:prstClr val="white">
                    <a:tint val="95000"/>
                  </a:prstClr>
                </a:solidFill>
              </a:rPr>
              <a:t>2/5/2019</a:t>
            </a:fld>
            <a:endParaRPr lang="en-US">
              <a:solidFill>
                <a:prstClr val="white">
                  <a:tint val="95000"/>
                </a:prstClr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807649" y="0"/>
            <a:ext cx="6096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 bwMode="invGray">
          <a:xfrm>
            <a:off x="3807649" y="0"/>
            <a:ext cx="6096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47744" y="1170432"/>
            <a:ext cx="6925056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119104" y="1170432"/>
            <a:ext cx="978485" cy="201168"/>
          </a:xfrm>
        </p:spPr>
        <p:txBody>
          <a:bodyPr/>
          <a:lstStyle/>
          <a:p>
            <a:fld id="{BBD1444A-0CC0-4FA1-B3F8-9320BFC9628F}" type="slidenum">
              <a:rPr lang="en-US" smtClean="0">
                <a:solidFill>
                  <a:prstClr val="white">
                    <a:tint val="9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9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66031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B48A6-0F09-42E4-BA13-D7F2E284D003}" type="datetime1">
              <a:rPr lang="en-US" smtClean="0">
                <a:solidFill>
                  <a:prstClr val="white">
                    <a:tint val="95000"/>
                  </a:prstClr>
                </a:solidFill>
              </a:rPr>
              <a:t>2/5/2019</a:t>
            </a:fld>
            <a:endParaRPr lang="en-US">
              <a:solidFill>
                <a:prstClr val="white">
                  <a:tint val="9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9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1444A-0CC0-4FA1-B3F8-9320BFC9628F}" type="slidenum">
              <a:rPr lang="en-US" smtClean="0">
                <a:solidFill>
                  <a:prstClr val="white">
                    <a:tint val="9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9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08495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8798560" y="0"/>
            <a:ext cx="6096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 bwMode="ltGray">
          <a:xfrm>
            <a:off x="8863584" y="0"/>
            <a:ext cx="33528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274641"/>
            <a:ext cx="25400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304801"/>
            <a:ext cx="80264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FB401-E823-457A-94B1-B7DA80509A92}" type="datetime1">
              <a:rPr lang="en-US" smtClean="0">
                <a:solidFill>
                  <a:prstClr val="white">
                    <a:tint val="95000"/>
                  </a:prstClr>
                </a:solidFill>
              </a:rPr>
              <a:t>2/5/2019</a:t>
            </a:fld>
            <a:endParaRPr lang="en-US">
              <a:solidFill>
                <a:prstClr val="white">
                  <a:tint val="9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520796" y="6377460"/>
            <a:ext cx="5115205" cy="365125"/>
          </a:xfrm>
        </p:spPr>
        <p:txBody>
          <a:bodyPr/>
          <a:lstStyle/>
          <a:p>
            <a:endParaRPr lang="en-US">
              <a:solidFill>
                <a:prstClr val="white">
                  <a:tint val="9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1444A-0CC0-4FA1-B3F8-9320BFC9628F}" type="slidenum">
              <a:rPr lang="en-US" smtClean="0">
                <a:solidFill>
                  <a:prstClr val="white">
                    <a:tint val="9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9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41065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12192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7" name="Rectangle 6"/>
          <p:cNvSpPr/>
          <p:nvPr/>
        </p:nvSpPr>
        <p:spPr bwMode="ltGray">
          <a:xfrm>
            <a:off x="1" y="1"/>
            <a:ext cx="12191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109728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775192"/>
            <a:ext cx="109728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476999"/>
            <a:ext cx="28448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0C2ECB09-58B1-489A-9A42-7B8C8070FA97}" type="datetime1">
              <a:rPr lang="en-US" smtClean="0">
                <a:solidFill>
                  <a:prstClr val="white">
                    <a:tint val="95000"/>
                  </a:prstClr>
                </a:solidFill>
              </a:rPr>
              <a:t>2/5/2019</a:t>
            </a:fld>
            <a:endParaRPr lang="en-US">
              <a:solidFill>
                <a:prstClr val="white">
                  <a:tint val="9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20796" y="6476999"/>
            <a:ext cx="7343625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US">
              <a:solidFill>
                <a:prstClr val="white">
                  <a:tint val="9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39195" y="6476999"/>
            <a:ext cx="978485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BBD1444A-0CC0-4FA1-B3F8-9320BFC9628F}" type="slidenum">
              <a:rPr lang="en-US" smtClean="0">
                <a:solidFill>
                  <a:prstClr val="white">
                    <a:tint val="9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9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716951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s://www.youtube.com/watch?v=a7-eoiY4bOo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57400" y="838200"/>
            <a:ext cx="8077200" cy="1673352"/>
          </a:xfrm>
        </p:spPr>
        <p:txBody>
          <a:bodyPr>
            <a:normAutofit/>
          </a:bodyPr>
          <a:lstStyle/>
          <a:p>
            <a:r>
              <a:rPr lang="en-US" sz="4800" dirty="0"/>
              <a:t>Negotiation Fundamentals</a:t>
            </a:r>
            <a:br>
              <a:rPr lang="en-US" sz="4800" dirty="0"/>
            </a:br>
            <a:endParaRPr lang="en-US" sz="4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57600" y="2895601"/>
            <a:ext cx="6172200" cy="1348909"/>
          </a:xfrm>
        </p:spPr>
        <p:txBody>
          <a:bodyPr>
            <a:noAutofit/>
          </a:bodyPr>
          <a:lstStyle/>
          <a:p>
            <a:r>
              <a:rPr lang="en-US" sz="4400" b="1" dirty="0">
                <a:solidFill>
                  <a:srgbClr val="FFFF00"/>
                </a:solidFill>
              </a:rPr>
              <a:t>Reading 1.2</a:t>
            </a:r>
          </a:p>
          <a:p>
            <a:r>
              <a:rPr lang="en-US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Selecting a Strategy;</a:t>
            </a:r>
          </a:p>
          <a:p>
            <a:r>
              <a:rPr lang="en-US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Competitive/Distributive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1444A-0CC0-4FA1-B3F8-9320BFC9628F}" type="slidenum">
              <a:rPr lang="en-US" smtClean="0">
                <a:solidFill>
                  <a:prstClr val="white">
                    <a:tint val="95000"/>
                  </a:prstClr>
                </a:solidFill>
              </a:rPr>
              <a:pPr/>
              <a:t>1</a:t>
            </a:fld>
            <a:endParaRPr lang="en-US" dirty="0">
              <a:solidFill>
                <a:prstClr val="white">
                  <a:tint val="9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79860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Negotiation</a:t>
            </a:r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95600" y="1981200"/>
            <a:ext cx="6095999" cy="434340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1444A-0CC0-4FA1-B3F8-9320BFC9628F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9371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Another Definition of Negotiation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3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strategic endeavor directed toward the  specific ends of reaching agreements and satisfying negotiators’ needs.</a:t>
            </a:r>
          </a:p>
          <a:p>
            <a:pPr lvl="1"/>
            <a:r>
              <a:rPr lang="en-US" sz="32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Strategies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are the pre-formulated game plans, objectives, and approaches that guide negotiators in reaching their goals </a:t>
            </a:r>
          </a:p>
          <a:p>
            <a:pPr lvl="1"/>
            <a:r>
              <a:rPr lang="en-US" sz="32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Tactics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are the specific ways bargainers implement these strategies.</a:t>
            </a:r>
          </a:p>
          <a:p>
            <a:pPr lvl="8"/>
            <a:r>
              <a:rPr lang="en-US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From “Strategy of Conflict” by Schelling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1444A-0CC0-4FA1-B3F8-9320BFC9628F}" type="slidenum">
              <a:rPr lang="en-US" smtClean="0">
                <a:solidFill>
                  <a:prstClr val="white">
                    <a:tint val="95000"/>
                  </a:prstClr>
                </a:solidFill>
              </a:rPr>
              <a:pPr/>
              <a:t>3</a:t>
            </a:fld>
            <a:endParaRPr lang="en-US" dirty="0">
              <a:solidFill>
                <a:prstClr val="white">
                  <a:tint val="9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67749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800" dirty="0"/>
              <a:t>30 Rock Video:</a:t>
            </a:r>
            <a:br>
              <a:rPr lang="en-US" sz="4800" dirty="0"/>
            </a:br>
            <a:r>
              <a:rPr lang="en-US" dirty="0"/>
              <a:t>Negotiating with Jack Donaghy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8872" indent="0">
              <a:buNone/>
            </a:pPr>
            <a:endParaRPr lang="en-US" dirty="0"/>
          </a:p>
          <a:p>
            <a:pPr marL="118872" indent="0">
              <a:buNone/>
            </a:pPr>
            <a:r>
              <a:rPr lang="en-US" dirty="0">
                <a:hlinkClick r:id="rId2"/>
              </a:rPr>
              <a:t>https://www.youtube.com/watch?v=a7-eoiY4bOo</a:t>
            </a:r>
            <a:endParaRPr lang="en-US" dirty="0"/>
          </a:p>
          <a:p>
            <a:pPr marL="118872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1444A-0CC0-4FA1-B3F8-9320BFC9628F}" type="slidenum">
              <a:rPr lang="en-US" smtClean="0">
                <a:solidFill>
                  <a:prstClr val="white">
                    <a:tint val="95000"/>
                  </a:prstClr>
                </a:solidFill>
              </a:rPr>
              <a:pPr/>
              <a:t>4</a:t>
            </a:fld>
            <a:endParaRPr lang="en-US" dirty="0">
              <a:solidFill>
                <a:prstClr val="white">
                  <a:tint val="95000"/>
                </a:prstClr>
              </a:solidFill>
            </a:endParaRPr>
          </a:p>
        </p:txBody>
      </p:sp>
      <p:pic>
        <p:nvPicPr>
          <p:cNvPr id="6" name="Picture 5" descr="A picture containing book, shelf, indoor, person&#10;&#10;Description generated with very high confidence">
            <a:extLst>
              <a:ext uri="{FF2B5EF4-FFF2-40B4-BE49-F238E27FC236}">
                <a16:creationId xmlns:a16="http://schemas.microsoft.com/office/drawing/2014/main" id="{A137C2CA-544B-4B4D-91B5-49077192F41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8606" y="3429000"/>
            <a:ext cx="4157394" cy="2411759"/>
          </a:xfrm>
          <a:prstGeom prst="rect">
            <a:avLst/>
          </a:prstGeom>
          <a:ln w="76200">
            <a:solidFill>
              <a:schemeClr val="tx1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C013F44-6051-48F2-8902-F12E6256D6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40443" y="3429001"/>
            <a:ext cx="4098751" cy="2411758"/>
          </a:xfrm>
          <a:prstGeom prst="rect">
            <a:avLst/>
          </a:prstGeom>
          <a:ln w="762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3017654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Five Negotiation Strategies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48400" y="1968036"/>
            <a:ext cx="4267200" cy="4625609"/>
          </a:xfrm>
        </p:spPr>
        <p:txBody>
          <a:bodyPr>
            <a:normAutofit/>
          </a:bodyPr>
          <a:lstStyle/>
          <a:p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Competing</a:t>
            </a:r>
          </a:p>
          <a:p>
            <a:endParaRPr lang="en-US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Collaborating </a:t>
            </a:r>
          </a:p>
          <a:p>
            <a:endParaRPr lang="en-US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Compromising</a:t>
            </a:r>
          </a:p>
          <a:p>
            <a:endParaRPr lang="en-US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Avoiding</a:t>
            </a:r>
          </a:p>
          <a:p>
            <a:endParaRPr lang="en-US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Accommodating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1444A-0CC0-4FA1-B3F8-9320BFC9628F}" type="slidenum">
              <a:rPr lang="en-US" smtClean="0">
                <a:solidFill>
                  <a:prstClr val="white">
                    <a:tint val="95000"/>
                  </a:prstClr>
                </a:solidFill>
              </a:rPr>
              <a:pPr/>
              <a:t>5</a:t>
            </a:fld>
            <a:endParaRPr lang="en-US" dirty="0">
              <a:solidFill>
                <a:prstClr val="white">
                  <a:tint val="95000"/>
                </a:prstClr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CBD1D1D-E042-42B0-941B-F4C831ACF33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585546"/>
            <a:ext cx="4724400" cy="5272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5844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Competing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57400" y="1752601"/>
            <a:ext cx="8229600" cy="4625609"/>
          </a:xfrm>
        </p:spPr>
        <p:txBody>
          <a:bodyPr>
            <a:normAutofit/>
          </a:bodyPr>
          <a:lstStyle/>
          <a:p>
            <a:pPr marL="118872" indent="0">
              <a:buNone/>
            </a:pP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1444A-0CC0-4FA1-B3F8-9320BFC9628F}" type="slidenum">
              <a:rPr lang="en-US" smtClean="0">
                <a:solidFill>
                  <a:prstClr val="white">
                    <a:tint val="95000"/>
                  </a:prstClr>
                </a:solidFill>
              </a:rPr>
              <a:pPr/>
              <a:t>6</a:t>
            </a:fld>
            <a:endParaRPr lang="en-US" dirty="0">
              <a:solidFill>
                <a:prstClr val="white">
                  <a:tint val="95000"/>
                </a:prstClr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11E2909-A280-4CEF-AFC2-E3AF92128A90}"/>
              </a:ext>
            </a:extLst>
          </p:cNvPr>
          <p:cNvSpPr/>
          <p:nvPr/>
        </p:nvSpPr>
        <p:spPr>
          <a:xfrm>
            <a:off x="2895600" y="2286000"/>
            <a:ext cx="6553200" cy="335280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18872" algn="ctr">
              <a:buClr>
                <a:srgbClr val="F0AD00"/>
              </a:buClr>
              <a:buSzPct val="80000"/>
            </a:pPr>
            <a:endParaRPr lang="en-US" sz="4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18872" algn="ctr">
              <a:buClr>
                <a:srgbClr val="F0AD00"/>
              </a:buClr>
              <a:buSzPct val="80000"/>
            </a:pPr>
            <a:r>
              <a:rPr lang="en-US" sz="4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goal is “to win”</a:t>
            </a:r>
          </a:p>
          <a:p>
            <a:pPr marL="118872" algn="ctr">
              <a:buClr>
                <a:srgbClr val="F0AD00"/>
              </a:buClr>
              <a:buSzPct val="80000"/>
            </a:pPr>
            <a:endParaRPr lang="en-US" sz="4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18872" algn="ctr">
              <a:buClr>
                <a:srgbClr val="F0AD00"/>
              </a:buClr>
              <a:buSzPct val="80000"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Winning the deal without regards for a relationship</a:t>
            </a:r>
          </a:p>
          <a:p>
            <a:pPr marL="118872">
              <a:buClr>
                <a:srgbClr val="F0AD00"/>
              </a:buClr>
              <a:buSzPct val="80000"/>
            </a:pPr>
            <a:endParaRPr lang="en-US" sz="32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11575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5F0187-E3FC-4159-ACDA-F4E3EC14BC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Competing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7830E5-C66C-4FAB-8DA9-D1EA989E2E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1938" y="1957448"/>
            <a:ext cx="5886061" cy="4625609"/>
          </a:xfrm>
        </p:spPr>
        <p:txBody>
          <a:bodyPr>
            <a:normAutofit/>
          </a:bodyPr>
          <a:lstStyle/>
          <a:p>
            <a:endParaRPr lang="en-US" altLang="en-US" sz="1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Quick action</a:t>
            </a:r>
          </a:p>
          <a:p>
            <a:endParaRPr lang="en-US" altLang="en-US" sz="1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Unpopular decisions</a:t>
            </a:r>
          </a:p>
          <a:p>
            <a:endParaRPr lang="en-US" altLang="en-US" sz="1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Vital issues</a:t>
            </a:r>
          </a:p>
          <a:p>
            <a:endParaRPr lang="en-US" altLang="en-US" sz="1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Protection</a:t>
            </a:r>
          </a:p>
          <a:p>
            <a:endParaRPr lang="en-US" altLang="en-US" sz="1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High Assertiveness and Low Cooperativeness</a:t>
            </a:r>
          </a:p>
          <a:p>
            <a:pPr marL="118872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9E89AE-81C9-4ABF-B25C-B4C43896D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1444A-0CC0-4FA1-B3F8-9320BFC9628F}" type="slidenum">
              <a:rPr lang="en-US" smtClean="0">
                <a:solidFill>
                  <a:prstClr val="white">
                    <a:tint val="95000"/>
                  </a:prstClr>
                </a:solidFill>
              </a:rPr>
              <a:pPr/>
              <a:t>7</a:t>
            </a:fld>
            <a:endParaRPr lang="en-US" dirty="0">
              <a:solidFill>
                <a:prstClr val="white">
                  <a:tint val="95000"/>
                </a:prstClr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FC60179-42D8-464D-B3F0-D72E002F2F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88214" y="2514600"/>
            <a:ext cx="3450981" cy="312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08868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>
            <a:extLst>
              <a:ext uri="{FF2B5EF4-FFF2-40B4-BE49-F238E27FC236}">
                <a16:creationId xmlns:a16="http://schemas.microsoft.com/office/drawing/2014/main" id="{020B684B-0C33-4633-BC36-7602EF275AC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Overuse of Competing</a:t>
            </a:r>
          </a:p>
        </p:txBody>
      </p:sp>
      <p:sp>
        <p:nvSpPr>
          <p:cNvPr id="43011" name="Rectangle 3">
            <a:extLst>
              <a:ext uri="{FF2B5EF4-FFF2-40B4-BE49-F238E27FC236}">
                <a16:creationId xmlns:a16="http://schemas.microsoft.com/office/drawing/2014/main" id="{12DA646D-8F03-47D6-B009-8C310BEF31B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62000" y="1905000"/>
            <a:ext cx="8229600" cy="4625609"/>
          </a:xfrm>
        </p:spPr>
        <p:txBody>
          <a:bodyPr>
            <a:normAutofit/>
          </a:bodyPr>
          <a:lstStyle/>
          <a:p>
            <a:r>
              <a:rPr lang="en-US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Lack of feedback</a:t>
            </a:r>
          </a:p>
          <a:p>
            <a:endParaRPr lang="en-US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Reduced learning</a:t>
            </a:r>
          </a:p>
          <a:p>
            <a:endParaRPr lang="en-US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Low empowerment</a:t>
            </a:r>
          </a:p>
          <a:p>
            <a:endParaRPr lang="en-US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Surrounded by “yes men and women”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AD4C58D-B268-46FE-8A1E-1B8747AADC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0" y="1878623"/>
            <a:ext cx="3829050" cy="259080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5F79625-6D87-45ED-8969-9369EC5081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1444A-0CC0-4FA1-B3F8-9320BFC9628F}" type="slidenum">
              <a:rPr lang="en-US" smtClean="0">
                <a:solidFill>
                  <a:prstClr val="white">
                    <a:tint val="95000"/>
                  </a:prstClr>
                </a:solidFill>
              </a:rPr>
              <a:pPr/>
              <a:t>8</a:t>
            </a:fld>
            <a:endParaRPr lang="en-US" dirty="0">
              <a:solidFill>
                <a:prstClr val="white">
                  <a:tint val="9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47920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Collaborating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57400" y="1752601"/>
            <a:ext cx="8229600" cy="4625609"/>
          </a:xfrm>
        </p:spPr>
        <p:txBody>
          <a:bodyPr>
            <a:normAutofit/>
          </a:bodyPr>
          <a:lstStyle/>
          <a:p>
            <a:pPr marL="118872" indent="0">
              <a:buNone/>
            </a:pP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1444A-0CC0-4FA1-B3F8-9320BFC9628F}" type="slidenum">
              <a:rPr lang="en-US" smtClean="0">
                <a:solidFill>
                  <a:prstClr val="white">
                    <a:tint val="95000"/>
                  </a:prstClr>
                </a:solidFill>
              </a:rPr>
              <a:pPr/>
              <a:t>9</a:t>
            </a:fld>
            <a:endParaRPr lang="en-US" dirty="0">
              <a:solidFill>
                <a:prstClr val="white">
                  <a:tint val="95000"/>
                </a:prstClr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11E2909-A280-4CEF-AFC2-E3AF92128A90}"/>
              </a:ext>
            </a:extLst>
          </p:cNvPr>
          <p:cNvSpPr/>
          <p:nvPr/>
        </p:nvSpPr>
        <p:spPr>
          <a:xfrm>
            <a:off x="2895600" y="2286000"/>
            <a:ext cx="6553200" cy="32766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75000"/>
                  <a:shade val="30000"/>
                  <a:satMod val="115000"/>
                </a:schemeClr>
              </a:gs>
              <a:gs pos="50000">
                <a:schemeClr val="accent5">
                  <a:lumMod val="75000"/>
                  <a:shade val="67500"/>
                  <a:satMod val="115000"/>
                </a:schemeClr>
              </a:gs>
              <a:gs pos="100000">
                <a:schemeClr val="accent5">
                  <a:lumMod val="75000"/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18872" algn="ctr">
              <a:buClr>
                <a:srgbClr val="F0AD00"/>
              </a:buClr>
              <a:buSzPct val="80000"/>
            </a:pPr>
            <a:endParaRPr lang="en-US" sz="4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18872" algn="ctr">
              <a:buClr>
                <a:srgbClr val="F0AD00"/>
              </a:buClr>
              <a:buSzPct val="80000"/>
            </a:pPr>
            <a:r>
              <a:rPr lang="en-US" sz="4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goal is “to find “ find a win- win solution”</a:t>
            </a:r>
          </a:p>
          <a:p>
            <a:pPr marL="118872" algn="ctr">
              <a:buClr>
                <a:srgbClr val="F0AD00"/>
              </a:buClr>
              <a:buSzPct val="80000"/>
            </a:pPr>
            <a:endParaRPr lang="en-US" sz="4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18872" algn="ctr">
              <a:buClr>
                <a:srgbClr val="F0AD00"/>
              </a:buClr>
              <a:buSzPct val="80000"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Interested in the relationship outcome </a:t>
            </a:r>
          </a:p>
          <a:p>
            <a:pPr marL="118872" algn="ctr">
              <a:buClr>
                <a:srgbClr val="F0AD00"/>
              </a:buClr>
              <a:buSzPct val="80000"/>
            </a:pPr>
            <a:endParaRPr lang="en-US" sz="32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9407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>
            <a:extLst>
              <a:ext uri="{FF2B5EF4-FFF2-40B4-BE49-F238E27FC236}">
                <a16:creationId xmlns:a16="http://schemas.microsoft.com/office/drawing/2014/main" id="{020B684B-0C33-4633-BC36-7602EF275AC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Collaborating</a:t>
            </a:r>
          </a:p>
        </p:txBody>
      </p:sp>
      <p:sp>
        <p:nvSpPr>
          <p:cNvPr id="43011" name="Rectangle 3">
            <a:extLst>
              <a:ext uri="{FF2B5EF4-FFF2-40B4-BE49-F238E27FC236}">
                <a16:creationId xmlns:a16="http://schemas.microsoft.com/office/drawing/2014/main" id="{12DA646D-8F03-47D6-B009-8C310BEF31B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altLang="en-US" sz="1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Integrating solutions</a:t>
            </a:r>
          </a:p>
          <a:p>
            <a:endParaRPr lang="en-US" altLang="en-US" sz="1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Learning</a:t>
            </a:r>
          </a:p>
          <a:p>
            <a:endParaRPr lang="en-US" altLang="en-US" sz="1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Merging perspectives</a:t>
            </a:r>
          </a:p>
          <a:p>
            <a:endParaRPr lang="en-US" altLang="en-US" sz="1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Gaining commitment</a:t>
            </a:r>
          </a:p>
          <a:p>
            <a:endParaRPr lang="en-US" altLang="en-US" sz="11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Improving relationships</a:t>
            </a:r>
          </a:p>
          <a:p>
            <a:endParaRPr lang="en-US" altLang="en-US" sz="11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High Assertiveness and High Cooperativeness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D36D6FD-B571-4133-9F0B-33C2C3634D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6201" y="2667001"/>
            <a:ext cx="2143125" cy="2143125"/>
          </a:xfrm>
          <a:prstGeom prst="rect">
            <a:avLst/>
          </a:prstGeom>
          <a:ln w="76200">
            <a:solidFill>
              <a:schemeClr val="bg1"/>
            </a:solidFill>
          </a:ln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1CC2E0F-D09F-4466-AD70-A51E9E740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1444A-0CC0-4FA1-B3F8-9320BFC9628F}" type="slidenum">
              <a:rPr lang="en-US" smtClean="0">
                <a:solidFill>
                  <a:prstClr val="white">
                    <a:tint val="95000"/>
                  </a:prstClr>
                </a:solidFill>
              </a:rPr>
              <a:pPr/>
              <a:t>10</a:t>
            </a:fld>
            <a:endParaRPr lang="en-US" dirty="0">
              <a:solidFill>
                <a:prstClr val="white">
                  <a:tint val="9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61530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>
            <a:extLst>
              <a:ext uri="{FF2B5EF4-FFF2-40B4-BE49-F238E27FC236}">
                <a16:creationId xmlns:a16="http://schemas.microsoft.com/office/drawing/2014/main" id="{020B684B-0C33-4633-BC36-7602EF275AC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Overuse of Collaborating</a:t>
            </a:r>
          </a:p>
        </p:txBody>
      </p:sp>
      <p:sp>
        <p:nvSpPr>
          <p:cNvPr id="43011" name="Rectangle 3">
            <a:extLst>
              <a:ext uri="{FF2B5EF4-FFF2-40B4-BE49-F238E27FC236}">
                <a16:creationId xmlns:a16="http://schemas.microsoft.com/office/drawing/2014/main" id="{12DA646D-8F03-47D6-B009-8C310BEF31B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09600" y="1905000"/>
            <a:ext cx="10972800" cy="4625609"/>
          </a:xfrm>
        </p:spPr>
        <p:txBody>
          <a:bodyPr>
            <a:normAutofit/>
          </a:bodyPr>
          <a:lstStyle/>
          <a:p>
            <a:r>
              <a:rPr lang="en-US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Too much time on trivial matters</a:t>
            </a:r>
          </a:p>
          <a:p>
            <a:endParaRPr lang="en-US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Diffused responsibility</a:t>
            </a:r>
          </a:p>
          <a:p>
            <a:endParaRPr lang="en-US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Others may take advantage</a:t>
            </a:r>
          </a:p>
          <a:p>
            <a:endParaRPr lang="en-US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Work overload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9E15E3F-3D6C-436D-86E4-2E11291568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1400" y="2770004"/>
            <a:ext cx="4076700" cy="289560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869BAED-404D-4096-A8DC-CEE4223E2E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1444A-0CC0-4FA1-B3F8-9320BFC9628F}" type="slidenum">
              <a:rPr lang="en-US" smtClean="0">
                <a:solidFill>
                  <a:prstClr val="white">
                    <a:tint val="95000"/>
                  </a:prstClr>
                </a:solidFill>
              </a:rPr>
              <a:pPr/>
              <a:t>11</a:t>
            </a:fld>
            <a:endParaRPr lang="en-US" dirty="0">
              <a:solidFill>
                <a:prstClr val="white">
                  <a:tint val="9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03357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Compromising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57400" y="1752601"/>
            <a:ext cx="8229600" cy="4625609"/>
          </a:xfrm>
        </p:spPr>
        <p:txBody>
          <a:bodyPr>
            <a:normAutofit/>
          </a:bodyPr>
          <a:lstStyle/>
          <a:p>
            <a:pPr marL="118872" indent="0">
              <a:buNone/>
            </a:pP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1444A-0CC0-4FA1-B3F8-9320BFC9628F}" type="slidenum">
              <a:rPr lang="en-US" smtClean="0">
                <a:solidFill>
                  <a:prstClr val="white">
                    <a:tint val="95000"/>
                  </a:prstClr>
                </a:solidFill>
              </a:rPr>
              <a:pPr/>
              <a:t>12</a:t>
            </a:fld>
            <a:endParaRPr lang="en-US" dirty="0">
              <a:solidFill>
                <a:prstClr val="white">
                  <a:tint val="95000"/>
                </a:prstClr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11E2909-A280-4CEF-AFC2-E3AF92128A90}"/>
              </a:ext>
            </a:extLst>
          </p:cNvPr>
          <p:cNvSpPr/>
          <p:nvPr/>
        </p:nvSpPr>
        <p:spPr>
          <a:xfrm>
            <a:off x="2895600" y="2286000"/>
            <a:ext cx="6553200" cy="3276600"/>
          </a:xfrm>
          <a:prstGeom prst="rect">
            <a:avLst/>
          </a:prstGeom>
          <a:gradFill flip="none" rotWithShape="1">
            <a:gsLst>
              <a:gs pos="0">
                <a:srgbClr val="C00000">
                  <a:shade val="30000"/>
                  <a:satMod val="115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18872" algn="ctr">
              <a:buClr>
                <a:srgbClr val="F0AD00"/>
              </a:buClr>
              <a:buSzPct val="80000"/>
            </a:pPr>
            <a:endParaRPr lang="en-US" sz="4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18872" algn="ctr">
              <a:buClr>
                <a:srgbClr val="F0AD00"/>
              </a:buClr>
              <a:buSzPct val="80000"/>
            </a:pPr>
            <a:r>
              <a:rPr lang="en-US" sz="4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goal is “to find a middle ground”</a:t>
            </a:r>
          </a:p>
          <a:p>
            <a:pPr marL="118872" algn="ctr">
              <a:buClr>
                <a:srgbClr val="F0AD00"/>
              </a:buClr>
              <a:buSzPct val="80000"/>
            </a:pPr>
            <a:endParaRPr lang="en-US" sz="4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18872" algn="ctr">
              <a:buClr>
                <a:srgbClr val="F0AD00"/>
              </a:buClr>
              <a:buSzPct val="80000"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Split the difference</a:t>
            </a:r>
          </a:p>
          <a:p>
            <a:pPr marL="118872" algn="ctr">
              <a:buClr>
                <a:srgbClr val="F0AD00"/>
              </a:buClr>
              <a:buSzPct val="80000"/>
            </a:pPr>
            <a:endParaRPr lang="en-US" sz="32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81026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>
            <a:extLst>
              <a:ext uri="{FF2B5EF4-FFF2-40B4-BE49-F238E27FC236}">
                <a16:creationId xmlns:a16="http://schemas.microsoft.com/office/drawing/2014/main" id="{FDD86575-E02E-4BF0-840C-17CE9B1DBAA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Compromising</a:t>
            </a:r>
          </a:p>
        </p:txBody>
      </p:sp>
      <p:sp>
        <p:nvSpPr>
          <p:cNvPr id="46083" name="Rectangle 3">
            <a:extLst>
              <a:ext uri="{FF2B5EF4-FFF2-40B4-BE49-F238E27FC236}">
                <a16:creationId xmlns:a16="http://schemas.microsoft.com/office/drawing/2014/main" id="{491D0EC9-A64F-4326-AB29-8E001C1EA2C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38200" y="1752600"/>
            <a:ext cx="5791200" cy="4625609"/>
          </a:xfrm>
        </p:spPr>
        <p:txBody>
          <a:bodyPr>
            <a:normAutofit/>
          </a:bodyPr>
          <a:lstStyle/>
          <a:p>
            <a:r>
              <a:rPr lang="en-US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Moderate importance</a:t>
            </a:r>
          </a:p>
          <a:p>
            <a:r>
              <a:rPr lang="en-US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Equal Power – Strong Commitment</a:t>
            </a:r>
          </a:p>
          <a:p>
            <a:r>
              <a:rPr lang="en-US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Temporary solutions</a:t>
            </a:r>
          </a:p>
          <a:p>
            <a:r>
              <a:rPr lang="en-US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Time constraints</a:t>
            </a:r>
          </a:p>
          <a:p>
            <a:r>
              <a:rPr lang="en-US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Backup</a:t>
            </a:r>
          </a:p>
          <a:p>
            <a:r>
              <a:rPr lang="en-US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Moderate Assertiveness and Moderate Cooperativeness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CFE9C85-40FC-49B5-BCFB-C449798A42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6600" y="2057400"/>
            <a:ext cx="3124200" cy="350520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E3F62F3-9682-467E-B7A7-5B4AECB971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1444A-0CC0-4FA1-B3F8-9320BFC9628F}" type="slidenum">
              <a:rPr lang="en-US" smtClean="0">
                <a:solidFill>
                  <a:prstClr val="white">
                    <a:tint val="95000"/>
                  </a:prstClr>
                </a:solidFill>
              </a:rPr>
              <a:pPr/>
              <a:t>13</a:t>
            </a:fld>
            <a:endParaRPr lang="en-US" dirty="0">
              <a:solidFill>
                <a:prstClr val="white">
                  <a:tint val="9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28763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>
            <a:extLst>
              <a:ext uri="{FF2B5EF4-FFF2-40B4-BE49-F238E27FC236}">
                <a16:creationId xmlns:a16="http://schemas.microsoft.com/office/drawing/2014/main" id="{020B684B-0C33-4633-BC36-7602EF275AC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Overuse of Compromising</a:t>
            </a:r>
          </a:p>
        </p:txBody>
      </p:sp>
      <p:sp>
        <p:nvSpPr>
          <p:cNvPr id="43011" name="Rectangle 3">
            <a:extLst>
              <a:ext uri="{FF2B5EF4-FFF2-40B4-BE49-F238E27FC236}">
                <a16:creationId xmlns:a16="http://schemas.microsoft.com/office/drawing/2014/main" id="{12DA646D-8F03-47D6-B009-8C310BEF31B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2223599"/>
            <a:ext cx="6400800" cy="4625609"/>
          </a:xfrm>
        </p:spPr>
        <p:txBody>
          <a:bodyPr>
            <a:normAutofit/>
          </a:bodyPr>
          <a:lstStyle/>
          <a:p>
            <a:r>
              <a:rPr lang="en-US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Loss big picture/long term goals</a:t>
            </a:r>
          </a:p>
          <a:p>
            <a:endParaRPr lang="en-US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Lack of values and trust</a:t>
            </a:r>
          </a:p>
          <a:p>
            <a:endParaRPr lang="en-US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Cynical climate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58E2063-4D5E-4107-BE7E-1EC21535ED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6600" y="2895600"/>
            <a:ext cx="4229100" cy="3423137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1544F26-B41B-4E6B-B490-CB1DBDC028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1444A-0CC0-4FA1-B3F8-9320BFC9628F}" type="slidenum">
              <a:rPr lang="en-US" smtClean="0">
                <a:solidFill>
                  <a:prstClr val="white">
                    <a:tint val="95000"/>
                  </a:prstClr>
                </a:solidFill>
              </a:rPr>
              <a:pPr/>
              <a:t>14</a:t>
            </a:fld>
            <a:endParaRPr lang="en-US" dirty="0">
              <a:solidFill>
                <a:prstClr val="white">
                  <a:tint val="9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26019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Avoiding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57400" y="1752601"/>
            <a:ext cx="8229600" cy="4625609"/>
          </a:xfrm>
        </p:spPr>
        <p:txBody>
          <a:bodyPr>
            <a:normAutofit/>
          </a:bodyPr>
          <a:lstStyle/>
          <a:p>
            <a:pPr marL="118872" indent="0">
              <a:buNone/>
            </a:pP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1444A-0CC0-4FA1-B3F8-9320BFC9628F}" type="slidenum">
              <a:rPr lang="en-US" smtClean="0">
                <a:solidFill>
                  <a:prstClr val="white">
                    <a:tint val="95000"/>
                  </a:prstClr>
                </a:solidFill>
              </a:rPr>
              <a:pPr/>
              <a:t>15</a:t>
            </a:fld>
            <a:endParaRPr lang="en-US" dirty="0">
              <a:solidFill>
                <a:prstClr val="white">
                  <a:tint val="95000"/>
                </a:prstClr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11E2909-A280-4CEF-AFC2-E3AF92128A90}"/>
              </a:ext>
            </a:extLst>
          </p:cNvPr>
          <p:cNvSpPr/>
          <p:nvPr/>
        </p:nvSpPr>
        <p:spPr>
          <a:xfrm>
            <a:off x="2895600" y="2286000"/>
            <a:ext cx="6553200" cy="3276600"/>
          </a:xfrm>
          <a:prstGeom prst="rect">
            <a:avLst/>
          </a:prstGeom>
          <a:gradFill flip="none" rotWithShape="1">
            <a:gsLst>
              <a:gs pos="0">
                <a:srgbClr val="00B050">
                  <a:shade val="30000"/>
                  <a:satMod val="115000"/>
                </a:srgbClr>
              </a:gs>
              <a:gs pos="50000">
                <a:srgbClr val="00B050">
                  <a:shade val="67500"/>
                  <a:satMod val="115000"/>
                </a:srgbClr>
              </a:gs>
              <a:gs pos="100000">
                <a:srgbClr val="00B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18872" algn="ctr">
              <a:buClr>
                <a:srgbClr val="F0AD00"/>
              </a:buClr>
              <a:buSzPct val="80000"/>
            </a:pPr>
            <a:endParaRPr lang="en-US" sz="4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18872" algn="ctr">
              <a:buClr>
                <a:srgbClr val="F0AD00"/>
              </a:buClr>
              <a:buSzPct val="80000"/>
            </a:pPr>
            <a:r>
              <a:rPr lang="en-US" sz="4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goal is “to delay”</a:t>
            </a:r>
          </a:p>
          <a:p>
            <a:pPr marL="118872" algn="ctr">
              <a:buClr>
                <a:srgbClr val="F0AD00"/>
              </a:buClr>
              <a:buSzPct val="80000"/>
            </a:pPr>
            <a:endParaRPr lang="en-US" sz="4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18872" algn="ctr">
              <a:buClr>
                <a:srgbClr val="F0AD00"/>
              </a:buClr>
              <a:buSzPct val="80000"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Not interested in neither substance or relationship</a:t>
            </a:r>
          </a:p>
          <a:p>
            <a:pPr marL="118872" algn="ctr">
              <a:buClr>
                <a:srgbClr val="F0AD00"/>
              </a:buClr>
              <a:buSzPct val="80000"/>
            </a:pPr>
            <a:endParaRPr lang="en-US" sz="32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88572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>
            <a:extLst>
              <a:ext uri="{FF2B5EF4-FFF2-40B4-BE49-F238E27FC236}">
                <a16:creationId xmlns:a16="http://schemas.microsoft.com/office/drawing/2014/main" id="{5040360F-9076-422D-981F-B4B87B0CA43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Avoiding</a:t>
            </a:r>
          </a:p>
        </p:txBody>
      </p:sp>
      <p:sp>
        <p:nvSpPr>
          <p:cNvPr id="41987" name="Rectangle 3">
            <a:extLst>
              <a:ext uri="{FF2B5EF4-FFF2-40B4-BE49-F238E27FC236}">
                <a16:creationId xmlns:a16="http://schemas.microsoft.com/office/drawing/2014/main" id="{A1BD007C-414C-4B12-A935-7E19553A054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“I’ll think about it tomorrow”!</a:t>
            </a:r>
          </a:p>
          <a:p>
            <a:endParaRPr lang="en-US" altLang="en-US" sz="1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Issues of low importance</a:t>
            </a:r>
          </a:p>
          <a:p>
            <a:endParaRPr lang="en-US" altLang="en-US" sz="1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Reducing tensions</a:t>
            </a:r>
          </a:p>
          <a:p>
            <a:endParaRPr lang="en-US" altLang="en-US" sz="1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Buying time</a:t>
            </a:r>
          </a:p>
          <a:p>
            <a:endParaRPr lang="en-US" altLang="en-US" sz="1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Low power</a:t>
            </a:r>
          </a:p>
          <a:p>
            <a:endParaRPr lang="en-US" altLang="en-US" sz="1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Allowing others</a:t>
            </a:r>
          </a:p>
          <a:p>
            <a:endParaRPr lang="en-US" altLang="en-US" sz="1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Symptomatic problems</a:t>
            </a:r>
          </a:p>
          <a:p>
            <a:endParaRPr lang="en-US" altLang="en-US" sz="1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Low Assertiveness and Low Cooperativeness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A1D09DD-E8F8-441A-B268-5335438D8E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0" y="2133600"/>
            <a:ext cx="3533775" cy="220980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F4B29C7-1ED0-4DD5-9E07-E82E1B8FE8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1444A-0CC0-4FA1-B3F8-9320BFC9628F}" type="slidenum">
              <a:rPr lang="en-US" smtClean="0">
                <a:solidFill>
                  <a:prstClr val="white">
                    <a:tint val="95000"/>
                  </a:prstClr>
                </a:solidFill>
              </a:rPr>
              <a:pPr/>
              <a:t>16</a:t>
            </a:fld>
            <a:endParaRPr lang="en-US" dirty="0">
              <a:solidFill>
                <a:prstClr val="white">
                  <a:tint val="9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71534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>
            <a:extLst>
              <a:ext uri="{FF2B5EF4-FFF2-40B4-BE49-F238E27FC236}">
                <a16:creationId xmlns:a16="http://schemas.microsoft.com/office/drawing/2014/main" id="{5040360F-9076-422D-981F-B4B87B0CA43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Overuse of Avoiding</a:t>
            </a:r>
          </a:p>
        </p:txBody>
      </p:sp>
      <p:sp>
        <p:nvSpPr>
          <p:cNvPr id="41987" name="Rectangle 3">
            <a:extLst>
              <a:ext uri="{FF2B5EF4-FFF2-40B4-BE49-F238E27FC236}">
                <a16:creationId xmlns:a16="http://schemas.microsoft.com/office/drawing/2014/main" id="{A1BD007C-414C-4B12-A935-7E19553A054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09600" y="2076943"/>
            <a:ext cx="10972800" cy="4625609"/>
          </a:xfrm>
        </p:spPr>
        <p:txBody>
          <a:bodyPr>
            <a:normAutofit/>
          </a:bodyPr>
          <a:lstStyle/>
          <a:p>
            <a:r>
              <a:rPr lang="en-US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Lack of input from you</a:t>
            </a:r>
          </a:p>
          <a:p>
            <a:endParaRPr lang="en-US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Decision made by default</a:t>
            </a:r>
          </a:p>
          <a:p>
            <a:pPr marL="118872" indent="0">
              <a:buNone/>
            </a:pPr>
            <a:endParaRPr lang="en-US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Issues fester</a:t>
            </a:r>
          </a:p>
          <a:p>
            <a:endParaRPr lang="en-US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Cautious climate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810CD9E-156C-4672-A8DF-013D8D555A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0" y="2362200"/>
            <a:ext cx="4533900" cy="3561857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3A0463A-7FDC-4A8B-A6ED-3621675D40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1444A-0CC0-4FA1-B3F8-9320BFC9628F}" type="slidenum">
              <a:rPr lang="en-US" smtClean="0">
                <a:solidFill>
                  <a:prstClr val="white">
                    <a:tint val="95000"/>
                  </a:prstClr>
                </a:solidFill>
              </a:rPr>
              <a:pPr/>
              <a:t>17</a:t>
            </a:fld>
            <a:endParaRPr lang="en-US" dirty="0">
              <a:solidFill>
                <a:prstClr val="white">
                  <a:tint val="9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64636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Accommodating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57400" y="1752601"/>
            <a:ext cx="8229600" cy="4625609"/>
          </a:xfrm>
        </p:spPr>
        <p:txBody>
          <a:bodyPr>
            <a:normAutofit/>
          </a:bodyPr>
          <a:lstStyle/>
          <a:p>
            <a:pPr marL="118872" indent="0">
              <a:buNone/>
            </a:pP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1444A-0CC0-4FA1-B3F8-9320BFC9628F}" type="slidenum">
              <a:rPr lang="en-US" smtClean="0">
                <a:solidFill>
                  <a:prstClr val="white">
                    <a:tint val="95000"/>
                  </a:prstClr>
                </a:solidFill>
              </a:rPr>
              <a:pPr/>
              <a:t>18</a:t>
            </a:fld>
            <a:endParaRPr lang="en-US" dirty="0">
              <a:solidFill>
                <a:prstClr val="white">
                  <a:tint val="95000"/>
                </a:prstClr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11E2909-A280-4CEF-AFC2-E3AF92128A90}"/>
              </a:ext>
            </a:extLst>
          </p:cNvPr>
          <p:cNvSpPr/>
          <p:nvPr/>
        </p:nvSpPr>
        <p:spPr>
          <a:xfrm>
            <a:off x="2895600" y="2286000"/>
            <a:ext cx="6553200" cy="3276600"/>
          </a:xfrm>
          <a:prstGeom prst="rect">
            <a:avLst/>
          </a:pr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18872" algn="ctr">
              <a:buClr>
                <a:srgbClr val="F0AD00"/>
              </a:buClr>
              <a:buSzPct val="80000"/>
            </a:pPr>
            <a:endParaRPr lang="en-US" sz="4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18872" algn="ctr">
              <a:buClr>
                <a:srgbClr val="F0AD00"/>
              </a:buClr>
              <a:buSzPct val="80000"/>
            </a:pPr>
            <a:r>
              <a:rPr lang="en-US" sz="4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goal is “to yield”</a:t>
            </a:r>
          </a:p>
          <a:p>
            <a:pPr marL="118872" algn="ctr">
              <a:buClr>
                <a:srgbClr val="F0AD00"/>
              </a:buClr>
              <a:buSzPct val="80000"/>
            </a:pPr>
            <a:endParaRPr lang="en-US" sz="4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18872" algn="ctr">
              <a:buClr>
                <a:srgbClr val="F0AD00"/>
              </a:buClr>
              <a:buSzPct val="80000"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Interested in both the deal substance and  relationship</a:t>
            </a:r>
          </a:p>
          <a:p>
            <a:pPr marL="118872" algn="ctr">
              <a:buClr>
                <a:srgbClr val="F0AD00"/>
              </a:buClr>
              <a:buSzPct val="80000"/>
            </a:pPr>
            <a:endParaRPr lang="en-US" sz="32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30399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7631A5AB-2764-440E-8A9D-799940CB73D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Accommodating</a:t>
            </a:r>
          </a:p>
        </p:txBody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id="{37706A2F-C658-45EF-901D-0EA9A7D526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“It would be my pleasure”!</a:t>
            </a:r>
          </a:p>
          <a:p>
            <a:pPr>
              <a:lnSpc>
                <a:spcPct val="80000"/>
              </a:lnSpc>
            </a:pPr>
            <a:endParaRPr lang="en-US" altLang="en-US" sz="1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80000"/>
              </a:lnSpc>
            </a:pPr>
            <a:r>
              <a:rPr lang="en-US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Showing reasonableness</a:t>
            </a:r>
          </a:p>
          <a:p>
            <a:pPr>
              <a:lnSpc>
                <a:spcPct val="80000"/>
              </a:lnSpc>
            </a:pPr>
            <a:endParaRPr lang="en-US" altLang="en-US" sz="1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80000"/>
              </a:lnSpc>
            </a:pPr>
            <a:r>
              <a:rPr lang="en-US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Developing performance</a:t>
            </a:r>
          </a:p>
          <a:p>
            <a:pPr>
              <a:lnSpc>
                <a:spcPct val="80000"/>
              </a:lnSpc>
            </a:pPr>
            <a:endParaRPr lang="en-US" altLang="en-US" sz="1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80000"/>
              </a:lnSpc>
            </a:pPr>
            <a:r>
              <a:rPr lang="en-US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Creating good will</a:t>
            </a:r>
          </a:p>
          <a:p>
            <a:pPr>
              <a:lnSpc>
                <a:spcPct val="80000"/>
              </a:lnSpc>
            </a:pPr>
            <a:endParaRPr lang="en-US" altLang="en-US" sz="1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80000"/>
              </a:lnSpc>
            </a:pPr>
            <a:r>
              <a:rPr lang="en-US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Keeping “the peace”</a:t>
            </a:r>
          </a:p>
          <a:p>
            <a:pPr>
              <a:lnSpc>
                <a:spcPct val="80000"/>
              </a:lnSpc>
            </a:pPr>
            <a:endParaRPr lang="en-US" altLang="en-US" sz="1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80000"/>
              </a:lnSpc>
            </a:pPr>
            <a:r>
              <a:rPr lang="en-US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Retreating</a:t>
            </a:r>
          </a:p>
          <a:p>
            <a:pPr>
              <a:lnSpc>
                <a:spcPct val="80000"/>
              </a:lnSpc>
            </a:pPr>
            <a:r>
              <a:rPr lang="en-US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Low importance</a:t>
            </a:r>
          </a:p>
          <a:p>
            <a:pPr>
              <a:lnSpc>
                <a:spcPct val="80000"/>
              </a:lnSpc>
            </a:pPr>
            <a:endParaRPr lang="en-US" altLang="en-US" sz="1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80000"/>
              </a:lnSpc>
            </a:pPr>
            <a:r>
              <a:rPr lang="en-US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High on Cooperativeness and Low on Assertiveness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C24C46E-3AEC-46AD-8A92-BF2541CAB6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34200" y="2057400"/>
            <a:ext cx="4267200" cy="281940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C3604FF-301B-410F-A559-A5466E8977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1444A-0CC0-4FA1-B3F8-9320BFC9628F}" type="slidenum">
              <a:rPr lang="en-US" smtClean="0">
                <a:solidFill>
                  <a:prstClr val="white">
                    <a:tint val="95000"/>
                  </a:prstClr>
                </a:solidFill>
              </a:rPr>
              <a:pPr/>
              <a:t>19</a:t>
            </a:fld>
            <a:endParaRPr lang="en-US" dirty="0">
              <a:solidFill>
                <a:prstClr val="white">
                  <a:tint val="9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42272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6748E9B2-2EF1-49C0-BA7E-F89D7A0D182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Overuse of Accommodating</a:t>
            </a:r>
          </a:p>
        </p:txBody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DBC64871-5BB5-4CDF-8A82-6419C92F4A4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09600" y="2076943"/>
            <a:ext cx="10972800" cy="4625609"/>
          </a:xfrm>
        </p:spPr>
        <p:txBody>
          <a:bodyPr/>
          <a:lstStyle/>
          <a:p>
            <a:r>
              <a:rPr lang="en-US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Ideas get little attention</a:t>
            </a:r>
          </a:p>
          <a:p>
            <a:endParaRPr lang="en-US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Restricted influence</a:t>
            </a:r>
          </a:p>
          <a:p>
            <a:endParaRPr lang="en-US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Loss of contribution</a:t>
            </a:r>
          </a:p>
          <a:p>
            <a:pPr marL="118872" indent="0">
              <a:buNone/>
            </a:pPr>
            <a:endParaRPr lang="en-US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Anarchy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F8D09D1-DD37-4243-B5D9-AA25760839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3600" y="1752600"/>
            <a:ext cx="5848350" cy="472440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6C33C43-2534-4479-BF8E-3A638FF845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1444A-0CC0-4FA1-B3F8-9320BFC9628F}" type="slidenum">
              <a:rPr lang="en-US" smtClean="0">
                <a:solidFill>
                  <a:prstClr val="white">
                    <a:tint val="95000"/>
                  </a:prstClr>
                </a:solidFill>
              </a:rPr>
              <a:pPr/>
              <a:t>20</a:t>
            </a:fld>
            <a:endParaRPr lang="en-US" dirty="0">
              <a:solidFill>
                <a:prstClr val="white">
                  <a:tint val="9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379348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The Starting 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118872" indent="0">
              <a:buNone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Before you determine/plan your strategy, you should first decided if or how much you are concerned with:</a:t>
            </a:r>
          </a:p>
          <a:p>
            <a:r>
              <a:rPr lang="en-US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relationship with the other negotiator</a:t>
            </a:r>
          </a:p>
          <a:p>
            <a:r>
              <a:rPr lang="en-US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outcome of the negotiation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118872" indent="0">
              <a:buNone/>
            </a:pPr>
            <a:endParaRPr lang="en-US" dirty="0"/>
          </a:p>
        </p:txBody>
      </p:sp>
      <p:pic>
        <p:nvPicPr>
          <p:cNvPr id="6146" name="Picture 2" descr="C:\Users\david\AppData\Local\Microsoft\Windows\Temporary Internet Files\Content.IE5\VLQ2QZ86\Starting_Line1-1024x683[1]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752600"/>
            <a:ext cx="4191000" cy="480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1444A-0CC0-4FA1-B3F8-9320BFC9628F}" type="slidenum">
              <a:rPr lang="en-US" smtClean="0">
                <a:solidFill>
                  <a:prstClr val="white">
                    <a:tint val="95000"/>
                  </a:prstClr>
                </a:solidFill>
              </a:rPr>
              <a:pPr/>
              <a:t>21</a:t>
            </a:fld>
            <a:endParaRPr lang="en-US" dirty="0">
              <a:solidFill>
                <a:prstClr val="white">
                  <a:tint val="9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5406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4550" y="600075"/>
            <a:ext cx="7962900" cy="565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1444A-0CC0-4FA1-B3F8-9320BFC9628F}" type="slidenum">
              <a:rPr lang="en-US" smtClean="0">
                <a:solidFill>
                  <a:prstClr val="white">
                    <a:tint val="95000"/>
                  </a:prstClr>
                </a:solidFill>
              </a:rPr>
              <a:pPr/>
              <a:t>22</a:t>
            </a:fld>
            <a:endParaRPr lang="en-US" dirty="0">
              <a:solidFill>
                <a:prstClr val="white">
                  <a:tint val="9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648880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Competitive/ Distributive Strategy (Win-Lose)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Selecting a Strategy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1444A-0CC0-4FA1-B3F8-9320BFC9628F}" type="slidenum">
              <a:rPr lang="en-US" smtClean="0">
                <a:solidFill>
                  <a:prstClr val="white">
                    <a:tint val="95000"/>
                  </a:prstClr>
                </a:solidFill>
              </a:rPr>
              <a:pPr/>
              <a:t>23</a:t>
            </a:fld>
            <a:endParaRPr lang="en-US" dirty="0">
              <a:solidFill>
                <a:prstClr val="white">
                  <a:tint val="95000"/>
                </a:prst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1" y="533401"/>
            <a:ext cx="3127375" cy="2670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136280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dirty="0"/>
              <a:t>Competitive (Distributive) Strategy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853183"/>
            <a:ext cx="4724400" cy="4623816"/>
          </a:xfrm>
        </p:spPr>
        <p:txBody>
          <a:bodyPr/>
          <a:lstStyle/>
          <a:p>
            <a:pPr marL="118872" indent="0">
              <a:buNone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Competitive Strategy is used frequently, so it is important to understand how it works.</a:t>
            </a:r>
          </a:p>
          <a:p>
            <a:pPr marL="118872" indent="0">
              <a:buNone/>
            </a:pPr>
            <a:endParaRPr lang="en-US" dirty="0"/>
          </a:p>
          <a:p>
            <a:pPr marL="118872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1444A-0CC0-4FA1-B3F8-9320BFC9628F}" type="slidenum">
              <a:rPr lang="en-US" smtClean="0">
                <a:solidFill>
                  <a:prstClr val="white">
                    <a:tint val="95000"/>
                  </a:prstClr>
                </a:solidFill>
              </a:rPr>
              <a:pPr/>
              <a:t>24</a:t>
            </a:fld>
            <a:endParaRPr lang="en-US" dirty="0">
              <a:solidFill>
                <a:prstClr val="white">
                  <a:tint val="95000"/>
                </a:prstClr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6030" y="2057400"/>
            <a:ext cx="4631570" cy="365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32905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155448"/>
            <a:ext cx="8686800" cy="1252728"/>
          </a:xfrm>
        </p:spPr>
        <p:txBody>
          <a:bodyPr>
            <a:noAutofit/>
          </a:bodyPr>
          <a:lstStyle/>
          <a:p>
            <a:r>
              <a:rPr lang="en-US" sz="4800" dirty="0"/>
              <a:t>Competitive (Distributive) Strategy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52600"/>
            <a:ext cx="6477000" cy="4625609"/>
          </a:xfrm>
        </p:spPr>
        <p:txBody>
          <a:bodyPr>
            <a:normAutofit lnSpcReduction="10000"/>
          </a:bodyPr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Common elements (WIN-LOSE)</a:t>
            </a:r>
          </a:p>
          <a:p>
            <a:pPr lvl="1"/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outcome of the negotiation is more important than the relationship.</a:t>
            </a:r>
          </a:p>
          <a:p>
            <a:pPr lvl="1"/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Competitive party wants to get as much as the finite outcomes as possible.</a:t>
            </a:r>
          </a:p>
          <a:p>
            <a:pPr lvl="1"/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goal is to get the other party to give in, and thus, satisfy the competitor’s needs – now!</a:t>
            </a:r>
          </a:p>
          <a:p>
            <a:pPr lvl="1"/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1444A-0CC0-4FA1-B3F8-9320BFC9628F}" type="slidenum">
              <a:rPr lang="en-US" smtClean="0">
                <a:solidFill>
                  <a:prstClr val="white">
                    <a:tint val="95000"/>
                  </a:prstClr>
                </a:solidFill>
              </a:rPr>
              <a:pPr/>
              <a:t>25</a:t>
            </a:fld>
            <a:endParaRPr lang="en-US" dirty="0">
              <a:solidFill>
                <a:prstClr val="white">
                  <a:tint val="95000"/>
                </a:prst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601" y="2209800"/>
            <a:ext cx="2819399" cy="396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87009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155448"/>
            <a:ext cx="8686800" cy="1252728"/>
          </a:xfrm>
        </p:spPr>
        <p:txBody>
          <a:bodyPr>
            <a:noAutofit/>
          </a:bodyPr>
          <a:lstStyle/>
          <a:p>
            <a:r>
              <a:rPr lang="en-US" sz="4800" dirty="0"/>
              <a:t>Competitive  (Distributive) Strategy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752600"/>
            <a:ext cx="6477000" cy="4625609"/>
          </a:xfrm>
        </p:spPr>
        <p:txBody>
          <a:bodyPr>
            <a:normAutofit/>
          </a:bodyPr>
          <a:lstStyle/>
          <a:p>
            <a:pPr marL="118872" indent="0">
              <a:buNone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+mj-cs"/>
              </a:rPr>
              <a:t>Critical Factors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sz="3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Well-Defined Bargaining Range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3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Good Alternative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3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Tactics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3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Results and Drawbacks of Using a Competitive Strategy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1444A-0CC0-4FA1-B3F8-9320BFC9628F}" type="slidenum">
              <a:rPr lang="en-US" smtClean="0">
                <a:solidFill>
                  <a:prstClr val="white">
                    <a:tint val="95000"/>
                  </a:prstClr>
                </a:solidFill>
              </a:rPr>
              <a:pPr/>
              <a:t>26</a:t>
            </a:fld>
            <a:endParaRPr lang="en-US" dirty="0">
              <a:solidFill>
                <a:prstClr val="white">
                  <a:tint val="95000"/>
                </a:prstClr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5800" y="2514600"/>
            <a:ext cx="2895600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6657427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dirty="0"/>
              <a:t>Well-Defined Bargaining Range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Preparation—set a:</a:t>
            </a:r>
          </a:p>
          <a:p>
            <a:pPr lvl="1"/>
            <a:r>
              <a:rPr 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Starting point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(i.e., “asking price”)</a:t>
            </a:r>
          </a:p>
          <a:p>
            <a:pPr lvl="1"/>
            <a:r>
              <a:rPr 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Target point or aspiration point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the point which a negotiator would like to conclude at</a:t>
            </a:r>
          </a:p>
          <a:p>
            <a:pPr lvl="1"/>
            <a:r>
              <a:rPr 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Ending or walkaway point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the negotiator’s bottom line</a:t>
            </a:r>
          </a:p>
          <a:p>
            <a:pPr lvl="1"/>
            <a:r>
              <a:rPr 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Initial offer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the first number to counter the starting point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1444A-0CC0-4FA1-B3F8-9320BFC9628F}" type="slidenum">
              <a:rPr lang="en-US" smtClean="0">
                <a:solidFill>
                  <a:prstClr val="white">
                    <a:tint val="95000"/>
                  </a:prstClr>
                </a:solidFill>
              </a:rPr>
              <a:pPr/>
              <a:t>27</a:t>
            </a:fld>
            <a:endParaRPr lang="en-US" dirty="0">
              <a:solidFill>
                <a:prstClr val="white">
                  <a:tint val="9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6554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1828800" y="533400"/>
            <a:ext cx="7772400" cy="1143000"/>
          </a:xfrm>
          <a:noFill/>
        </p:spPr>
        <p:txBody>
          <a:bodyPr wrap="none">
            <a:normAutofit fontScale="90000"/>
          </a:bodyPr>
          <a:lstStyle/>
          <a:p>
            <a:pPr eaLnBrk="1" hangingPunct="1"/>
            <a:r>
              <a:rPr lang="en-US" altLang="en-US" sz="5300" dirty="0"/>
              <a:t>Well-Defined Bargaining </a:t>
            </a:r>
            <a:br>
              <a:rPr lang="en-US" altLang="en-US" sz="5300" dirty="0"/>
            </a:br>
            <a:r>
              <a:rPr lang="en-US" altLang="en-US" sz="5300" dirty="0"/>
              <a:t>Range </a:t>
            </a:r>
            <a:r>
              <a:rPr lang="en-US" altLang="en-US" sz="3600" dirty="0"/>
              <a:t>(cont)</a:t>
            </a:r>
            <a:br>
              <a:rPr lang="en-US" altLang="en-US" sz="4200" dirty="0"/>
            </a:br>
            <a:endParaRPr lang="en-US" altLang="en-US" sz="4200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19313" y="2422525"/>
            <a:ext cx="7772400" cy="4114800"/>
          </a:xfrm>
          <a:noFill/>
        </p:spPr>
        <p:txBody>
          <a:bodyPr wrap="none"/>
          <a:lstStyle/>
          <a:p>
            <a:pPr lvl="4" eaLnBrk="1" hangingPunct="1">
              <a:buFontTx/>
              <a:buNone/>
            </a:pPr>
            <a:r>
              <a:rPr lang="en-US" altLang="en-US" dirty="0"/>
              <a:t>					</a:t>
            </a:r>
          </a:p>
          <a:p>
            <a:pPr lvl="4" eaLnBrk="1" hangingPunct="1">
              <a:buFontTx/>
              <a:buNone/>
            </a:pPr>
            <a:r>
              <a:rPr lang="en-US" altLang="en-US" dirty="0"/>
              <a:t>					</a:t>
            </a:r>
          </a:p>
        </p:txBody>
      </p:sp>
      <p:sp>
        <p:nvSpPr>
          <p:cNvPr id="7172" name="Rectangle 4"/>
          <p:cNvSpPr>
            <a:spLocks noChangeArrowheads="1"/>
          </p:cNvSpPr>
          <p:nvPr/>
        </p:nvSpPr>
        <p:spPr bwMode="auto">
          <a:xfrm>
            <a:off x="2425701" y="5778500"/>
            <a:ext cx="2447925" cy="458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8900" tIns="44450" rIns="88900" bIns="4445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b="1" dirty="0">
                <a:solidFill>
                  <a:prstClr val="white"/>
                </a:solidFill>
                <a:latin typeface="Times" charset="0"/>
              </a:rPr>
              <a:t>   </a:t>
            </a:r>
            <a:r>
              <a:rPr lang="en-US" altLang="en-US" sz="2400" b="1" u="sng" dirty="0">
                <a:solidFill>
                  <a:prstClr val="white"/>
                </a:solidFill>
                <a:latin typeface="Times" charset="0"/>
              </a:rPr>
              <a:t>Party B - Buyer</a:t>
            </a:r>
          </a:p>
        </p:txBody>
      </p:sp>
      <p:sp>
        <p:nvSpPr>
          <p:cNvPr id="7173" name="Rectangle 5"/>
          <p:cNvSpPr>
            <a:spLocks noChangeArrowheads="1"/>
          </p:cNvSpPr>
          <p:nvPr/>
        </p:nvSpPr>
        <p:spPr bwMode="auto">
          <a:xfrm>
            <a:off x="8196264" y="2146300"/>
            <a:ext cx="2185987" cy="458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8900" tIns="44450" rIns="88900" bIns="4445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u="sng" dirty="0">
                <a:solidFill>
                  <a:prstClr val="black"/>
                </a:solidFill>
                <a:latin typeface="Times" charset="0"/>
              </a:rPr>
              <a:t>Party A - Seller</a:t>
            </a:r>
          </a:p>
        </p:txBody>
      </p:sp>
      <p:sp>
        <p:nvSpPr>
          <p:cNvPr id="7174" name="Rectangle 6"/>
          <p:cNvSpPr>
            <a:spLocks noChangeArrowheads="1"/>
          </p:cNvSpPr>
          <p:nvPr/>
        </p:nvSpPr>
        <p:spPr bwMode="auto">
          <a:xfrm>
            <a:off x="2235201" y="2806700"/>
            <a:ext cx="8513549" cy="828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8900" tIns="44450" rIns="88900" bIns="4445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prstClr val="black"/>
                </a:solidFill>
                <a:latin typeface="Times" charset="0"/>
              </a:rPr>
              <a:t>  </a:t>
            </a:r>
            <a:r>
              <a:rPr lang="en-US" altLang="en-US" sz="2400" b="1" dirty="0">
                <a:solidFill>
                  <a:srgbClr val="FFFF00"/>
                </a:solidFill>
                <a:latin typeface="Times" charset="0"/>
              </a:rPr>
              <a:t>Walkaway Point       Target  Point                     Starting Point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FFFF00"/>
                </a:solidFill>
                <a:latin typeface="Times" charset="0"/>
              </a:rPr>
              <a:t>						        (Asking Price)</a:t>
            </a:r>
          </a:p>
        </p:txBody>
      </p:sp>
      <p:sp>
        <p:nvSpPr>
          <p:cNvPr id="7175" name="Rectangle 7"/>
          <p:cNvSpPr>
            <a:spLocks noChangeArrowheads="1"/>
          </p:cNvSpPr>
          <p:nvPr/>
        </p:nvSpPr>
        <p:spPr bwMode="auto">
          <a:xfrm>
            <a:off x="2314576" y="5030789"/>
            <a:ext cx="8353425" cy="458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8900" tIns="44450" rIns="88900" bIns="4445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0070C0"/>
                </a:solidFill>
                <a:latin typeface="Times" charset="0"/>
              </a:rPr>
              <a:t>  </a:t>
            </a:r>
            <a:r>
              <a:rPr lang="en-US" altLang="en-US" sz="2400" b="1" dirty="0">
                <a:solidFill>
                  <a:srgbClr val="FFFF00"/>
                </a:solidFill>
                <a:latin typeface="Times" charset="0"/>
              </a:rPr>
              <a:t>Initial Offer                        Target Point         Walkaway Point</a:t>
            </a:r>
          </a:p>
        </p:txBody>
      </p:sp>
      <p:sp>
        <p:nvSpPr>
          <p:cNvPr id="7176" name="Line 8"/>
          <p:cNvSpPr>
            <a:spLocks noChangeShapeType="1"/>
          </p:cNvSpPr>
          <p:nvPr/>
        </p:nvSpPr>
        <p:spPr bwMode="auto">
          <a:xfrm>
            <a:off x="2257426" y="3886200"/>
            <a:ext cx="77184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177" name="Line 9"/>
          <p:cNvSpPr>
            <a:spLocks noChangeShapeType="1"/>
          </p:cNvSpPr>
          <p:nvPr/>
        </p:nvSpPr>
        <p:spPr bwMode="auto">
          <a:xfrm>
            <a:off x="2314576" y="4724400"/>
            <a:ext cx="77184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178" name="Line 10"/>
          <p:cNvSpPr>
            <a:spLocks noChangeShapeType="1"/>
          </p:cNvSpPr>
          <p:nvPr/>
        </p:nvSpPr>
        <p:spPr bwMode="auto">
          <a:xfrm>
            <a:off x="3200400" y="3686176"/>
            <a:ext cx="0" cy="1746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180" name="Line 12"/>
          <p:cNvSpPr>
            <a:spLocks noChangeShapeType="1"/>
          </p:cNvSpPr>
          <p:nvPr/>
        </p:nvSpPr>
        <p:spPr bwMode="auto">
          <a:xfrm>
            <a:off x="5715000" y="3686176"/>
            <a:ext cx="0" cy="1746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182" name="Line 14"/>
          <p:cNvSpPr>
            <a:spLocks noChangeShapeType="1"/>
          </p:cNvSpPr>
          <p:nvPr/>
        </p:nvSpPr>
        <p:spPr bwMode="auto">
          <a:xfrm>
            <a:off x="9144000" y="3686176"/>
            <a:ext cx="0" cy="1746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184" name="Rectangle 16"/>
          <p:cNvSpPr>
            <a:spLocks noChangeArrowheads="1"/>
          </p:cNvSpPr>
          <p:nvPr/>
        </p:nvSpPr>
        <p:spPr bwMode="auto">
          <a:xfrm>
            <a:off x="10129838" y="6445250"/>
            <a:ext cx="466794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100" dirty="0">
                <a:solidFill>
                  <a:prstClr val="white"/>
                </a:solidFill>
                <a:latin typeface="Arial" charset="0"/>
              </a:rPr>
              <a:t>2-</a:t>
            </a:r>
            <a:fld id="{5007EF7F-AD3C-481B-88D5-235EDBFBC797}" type="slidenum">
              <a:rPr lang="en-US" altLang="en-US" sz="1100">
                <a:solidFill>
                  <a:prstClr val="white"/>
                </a:solidFill>
                <a:latin typeface="Arial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28</a:t>
            </a:fld>
            <a:endParaRPr lang="en-US" altLang="en-US" sz="1100" dirty="0">
              <a:solidFill>
                <a:prstClr val="white"/>
              </a:solidFill>
              <a:latin typeface="Arial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1444A-0CC0-4FA1-B3F8-9320BFC9628F}" type="slidenum">
              <a:rPr lang="en-US" smtClean="0">
                <a:solidFill>
                  <a:prstClr val="white">
                    <a:tint val="95000"/>
                  </a:prstClr>
                </a:solidFill>
              </a:rPr>
              <a:pPr/>
              <a:t>28</a:t>
            </a:fld>
            <a:endParaRPr lang="en-US" dirty="0">
              <a:solidFill>
                <a:prstClr val="white">
                  <a:tint val="95000"/>
                </a:prstClr>
              </a:solidFill>
            </a:endParaRPr>
          </a:p>
        </p:txBody>
      </p:sp>
      <p:sp>
        <p:nvSpPr>
          <p:cNvPr id="18" name="Line 11">
            <a:extLst>
              <a:ext uri="{FF2B5EF4-FFF2-40B4-BE49-F238E27FC236}">
                <a16:creationId xmlns:a16="http://schemas.microsoft.com/office/drawing/2014/main" id="{6C77E587-4F77-4BED-9686-8E3ACCC16635}"/>
              </a:ext>
            </a:extLst>
          </p:cNvPr>
          <p:cNvSpPr>
            <a:spLocks noChangeShapeType="1"/>
          </p:cNvSpPr>
          <p:nvPr/>
        </p:nvSpPr>
        <p:spPr bwMode="auto">
          <a:xfrm>
            <a:off x="3200400" y="4724400"/>
            <a:ext cx="0" cy="1746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Line 11">
            <a:extLst>
              <a:ext uri="{FF2B5EF4-FFF2-40B4-BE49-F238E27FC236}">
                <a16:creationId xmlns:a16="http://schemas.microsoft.com/office/drawing/2014/main" id="{5D34BF52-04FC-498D-BBC6-6820EB2BA181}"/>
              </a:ext>
            </a:extLst>
          </p:cNvPr>
          <p:cNvSpPr>
            <a:spLocks noChangeShapeType="1"/>
          </p:cNvSpPr>
          <p:nvPr/>
        </p:nvSpPr>
        <p:spPr bwMode="auto">
          <a:xfrm>
            <a:off x="6781800" y="4724400"/>
            <a:ext cx="0" cy="1746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Line 11">
            <a:extLst>
              <a:ext uri="{FF2B5EF4-FFF2-40B4-BE49-F238E27FC236}">
                <a16:creationId xmlns:a16="http://schemas.microsoft.com/office/drawing/2014/main" id="{F49AFE49-3E2A-42E6-954C-4C9A5B8807AA}"/>
              </a:ext>
            </a:extLst>
          </p:cNvPr>
          <p:cNvSpPr>
            <a:spLocks noChangeShapeType="1"/>
          </p:cNvSpPr>
          <p:nvPr/>
        </p:nvSpPr>
        <p:spPr bwMode="auto">
          <a:xfrm>
            <a:off x="9144000" y="4724400"/>
            <a:ext cx="0" cy="1746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91292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dirty="0"/>
            </a:br>
            <a:r>
              <a:rPr lang="en-US" sz="5300" dirty="0"/>
              <a:t>Alternatives 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Definition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walk-away possibilities that each party has if no agreement is reached 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If you don’t reach an agreement, what alternatives do you have?</a:t>
            </a:r>
          </a:p>
          <a:p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 marL="118872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1444A-0CC0-4FA1-B3F8-9320BFC9628F}" type="slidenum">
              <a:rPr lang="en-US" smtClean="0">
                <a:solidFill>
                  <a:prstClr val="white">
                    <a:tint val="95000"/>
                  </a:prstClr>
                </a:solidFill>
              </a:rPr>
              <a:pPr/>
              <a:t>29</a:t>
            </a:fld>
            <a:endParaRPr lang="en-US" dirty="0">
              <a:solidFill>
                <a:prstClr val="white">
                  <a:tint val="95000"/>
                </a:prstClr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2051154"/>
            <a:ext cx="396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9217698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dirty="0"/>
            </a:br>
            <a:r>
              <a:rPr lang="en-US" sz="5300" dirty="0"/>
              <a:t>Alternatives </a:t>
            </a:r>
            <a:r>
              <a:rPr lang="en-US" sz="4000" dirty="0"/>
              <a:t>(</a:t>
            </a:r>
            <a:r>
              <a:rPr lang="en-US" sz="4000" dirty="0" err="1"/>
              <a:t>cont</a:t>
            </a:r>
            <a:r>
              <a:rPr lang="en-US" sz="4000" dirty="0"/>
              <a:t>)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725795"/>
            <a:ext cx="8077200" cy="4625609"/>
          </a:xfrm>
        </p:spPr>
        <p:txBody>
          <a:bodyPr>
            <a:normAutofit/>
          </a:bodyPr>
          <a:lstStyle/>
          <a:p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Alternatives give the negotiator power to walk away from the negotiation </a:t>
            </a:r>
          </a:p>
          <a:p>
            <a:pPr lvl="1"/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If alternatives are attractive, negotiators can:</a:t>
            </a:r>
          </a:p>
          <a:p>
            <a:pPr lvl="2"/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Set their goals higher</a:t>
            </a:r>
          </a:p>
          <a:p>
            <a:pPr lvl="2"/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Make fewer concessions</a:t>
            </a:r>
          </a:p>
          <a:p>
            <a:pPr lvl="1"/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If there are no attractive alternatives:</a:t>
            </a:r>
          </a:p>
          <a:p>
            <a:pPr lvl="2"/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Negotiators have much less bargaining power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1444A-0CC0-4FA1-B3F8-9320BFC9628F}" type="slidenum">
              <a:rPr lang="en-US" smtClean="0">
                <a:solidFill>
                  <a:prstClr val="white">
                    <a:tint val="95000"/>
                  </a:prstClr>
                </a:solidFill>
              </a:rPr>
              <a:pPr/>
              <a:t>30</a:t>
            </a:fld>
            <a:endParaRPr lang="en-US" dirty="0">
              <a:solidFill>
                <a:prstClr val="white">
                  <a:tint val="95000"/>
                </a:prst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0466" y="1905000"/>
            <a:ext cx="2781934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1285360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wrap="none">
            <a:normAutofit fontScale="90000"/>
          </a:bodyPr>
          <a:lstStyle/>
          <a:p>
            <a:pPr eaLnBrk="1" hangingPunct="1"/>
            <a:br>
              <a:rPr lang="en-US" altLang="en-US" sz="4000" dirty="0"/>
            </a:br>
            <a:endParaRPr lang="en-US" altLang="en-US" sz="4000" dirty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/>
        <p:txBody>
          <a:bodyPr wrap="none"/>
          <a:lstStyle/>
          <a:p>
            <a:pPr lvl="4" eaLnBrk="1" hangingPunct="1">
              <a:buFontTx/>
              <a:buNone/>
            </a:pPr>
            <a:r>
              <a:rPr lang="en-US" altLang="en-US" dirty="0"/>
              <a:t>					</a:t>
            </a:r>
          </a:p>
          <a:p>
            <a:pPr lvl="4" eaLnBrk="1" hangingPunct="1">
              <a:buFontTx/>
              <a:buNone/>
            </a:pPr>
            <a:r>
              <a:rPr lang="en-US" altLang="en-US" dirty="0"/>
              <a:t>					</a:t>
            </a:r>
          </a:p>
        </p:txBody>
      </p:sp>
      <p:sp>
        <p:nvSpPr>
          <p:cNvPr id="11268" name="Rectangle 4"/>
          <p:cNvSpPr>
            <a:spLocks noChangeArrowheads="1"/>
          </p:cNvSpPr>
          <p:nvPr/>
        </p:nvSpPr>
        <p:spPr bwMode="auto">
          <a:xfrm>
            <a:off x="2419894" y="5935356"/>
            <a:ext cx="2447925" cy="458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8900" tIns="44450" rIns="88900" bIns="4445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prstClr val="white"/>
                </a:solidFill>
                <a:latin typeface="Times" charset="0"/>
              </a:rPr>
              <a:t>   </a:t>
            </a:r>
            <a:r>
              <a:rPr lang="en-US" altLang="en-US" sz="2400" b="1" u="sng" dirty="0">
                <a:solidFill>
                  <a:prstClr val="white"/>
                </a:solidFill>
                <a:latin typeface="Times" charset="0"/>
              </a:rPr>
              <a:t>Party B - Buyer</a:t>
            </a:r>
          </a:p>
        </p:txBody>
      </p:sp>
      <p:sp>
        <p:nvSpPr>
          <p:cNvPr id="11269" name="Rectangle 5"/>
          <p:cNvSpPr>
            <a:spLocks noChangeArrowheads="1"/>
          </p:cNvSpPr>
          <p:nvPr/>
        </p:nvSpPr>
        <p:spPr bwMode="auto">
          <a:xfrm>
            <a:off x="8196264" y="2146300"/>
            <a:ext cx="2185987" cy="458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8900" tIns="44450" rIns="88900" bIns="4445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u="sng" dirty="0">
                <a:latin typeface="Times" charset="0"/>
              </a:rPr>
              <a:t>Party A - Seller</a:t>
            </a:r>
          </a:p>
        </p:txBody>
      </p:sp>
      <p:sp>
        <p:nvSpPr>
          <p:cNvPr id="11270" name="Rectangle 6"/>
          <p:cNvSpPr>
            <a:spLocks noChangeArrowheads="1"/>
          </p:cNvSpPr>
          <p:nvPr/>
        </p:nvSpPr>
        <p:spPr bwMode="auto">
          <a:xfrm>
            <a:off x="2349501" y="2806700"/>
            <a:ext cx="8325997" cy="828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8900" tIns="44450" rIns="88900" bIns="4445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FF0000"/>
                </a:solidFill>
                <a:latin typeface="Times" charset="0"/>
              </a:rPr>
              <a:t>  </a:t>
            </a:r>
            <a:r>
              <a:rPr lang="en-US" altLang="en-US" sz="2400" b="1" dirty="0">
                <a:solidFill>
                  <a:srgbClr val="FFFF00"/>
                </a:solidFill>
                <a:latin typeface="Times" charset="0"/>
              </a:rPr>
              <a:t>Walkaway Point          Target  Point                  Starting Point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FFFF00"/>
                </a:solidFill>
                <a:latin typeface="Times" charset="0"/>
              </a:rPr>
              <a:t>						         (Asking Price)</a:t>
            </a:r>
          </a:p>
        </p:txBody>
      </p:sp>
      <p:sp>
        <p:nvSpPr>
          <p:cNvPr id="11271" name="Rectangle 7"/>
          <p:cNvSpPr>
            <a:spLocks noChangeArrowheads="1"/>
          </p:cNvSpPr>
          <p:nvPr/>
        </p:nvSpPr>
        <p:spPr bwMode="auto">
          <a:xfrm>
            <a:off x="2448719" y="5481587"/>
            <a:ext cx="7874000" cy="458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8900" tIns="44450" rIns="88900" bIns="4445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prstClr val="white"/>
                </a:solidFill>
                <a:latin typeface="Times" charset="0"/>
              </a:rPr>
              <a:t> </a:t>
            </a:r>
            <a:r>
              <a:rPr lang="en-US" altLang="en-US" sz="2300" b="1" dirty="0">
                <a:solidFill>
                  <a:srgbClr val="FFFF00"/>
                </a:solidFill>
                <a:latin typeface="Times" charset="0"/>
              </a:rPr>
              <a:t>Initial Offer                       Target Point           Walkaway Point</a:t>
            </a:r>
          </a:p>
        </p:txBody>
      </p:sp>
      <p:sp>
        <p:nvSpPr>
          <p:cNvPr id="11272" name="Line 8"/>
          <p:cNvSpPr>
            <a:spLocks noChangeShapeType="1"/>
          </p:cNvSpPr>
          <p:nvPr/>
        </p:nvSpPr>
        <p:spPr bwMode="auto">
          <a:xfrm>
            <a:off x="2314576" y="3886200"/>
            <a:ext cx="77184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273" name="Line 9"/>
          <p:cNvSpPr>
            <a:spLocks noChangeShapeType="1"/>
          </p:cNvSpPr>
          <p:nvPr/>
        </p:nvSpPr>
        <p:spPr bwMode="auto">
          <a:xfrm>
            <a:off x="2314576" y="4724400"/>
            <a:ext cx="77184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274" name="Line 10"/>
          <p:cNvSpPr>
            <a:spLocks noChangeShapeType="1"/>
          </p:cNvSpPr>
          <p:nvPr/>
        </p:nvSpPr>
        <p:spPr bwMode="auto">
          <a:xfrm>
            <a:off x="3200400" y="3217645"/>
            <a:ext cx="0" cy="643156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276" name="Line 12"/>
          <p:cNvSpPr>
            <a:spLocks noChangeShapeType="1"/>
          </p:cNvSpPr>
          <p:nvPr/>
        </p:nvSpPr>
        <p:spPr bwMode="auto">
          <a:xfrm>
            <a:off x="5943600" y="3217645"/>
            <a:ext cx="0" cy="620901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278" name="Line 14"/>
          <p:cNvSpPr>
            <a:spLocks noChangeShapeType="1"/>
          </p:cNvSpPr>
          <p:nvPr/>
        </p:nvSpPr>
        <p:spPr bwMode="auto">
          <a:xfrm>
            <a:off x="9144000" y="3686176"/>
            <a:ext cx="0" cy="1746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284" name="Rectangle 20"/>
          <p:cNvSpPr>
            <a:spLocks noChangeArrowheads="1"/>
          </p:cNvSpPr>
          <p:nvPr/>
        </p:nvSpPr>
        <p:spPr bwMode="auto">
          <a:xfrm>
            <a:off x="10129838" y="6445250"/>
            <a:ext cx="466794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100" dirty="0">
                <a:solidFill>
                  <a:prstClr val="white"/>
                </a:solidFill>
                <a:latin typeface="Arial" charset="0"/>
              </a:rPr>
              <a:t>2-</a:t>
            </a:r>
            <a:fld id="{0C427292-D490-4AC5-BB48-E08925847F6E}" type="slidenum">
              <a:rPr lang="en-US" altLang="en-US" sz="1100">
                <a:solidFill>
                  <a:prstClr val="white"/>
                </a:solidFill>
                <a:latin typeface="Arial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31</a:t>
            </a:fld>
            <a:endParaRPr lang="en-US" altLang="en-US" sz="1100" dirty="0">
              <a:solidFill>
                <a:prstClr val="white"/>
              </a:solidFill>
              <a:latin typeface="Arial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57239" y="301996"/>
            <a:ext cx="7439025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4800" b="1" kern="0" dirty="0">
                <a:solidFill>
                  <a:srgbClr val="F0AD00">
                    <a:satMod val="150000"/>
                  </a:srgbClr>
                </a:solidFill>
                <a:latin typeface="+mj-lt"/>
              </a:rPr>
              <a:t>Good Alternatives</a:t>
            </a:r>
            <a:r>
              <a:rPr lang="en-US" sz="4400" b="1" kern="0" dirty="0">
                <a:solidFill>
                  <a:srgbClr val="000000"/>
                </a:solidFill>
                <a:latin typeface="+mj-lt"/>
              </a:rPr>
              <a:t> </a:t>
            </a:r>
            <a:endParaRPr lang="en-US" dirty="0">
              <a:solidFill>
                <a:prstClr val="white"/>
              </a:solidFill>
              <a:latin typeface="+mj-lt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1444A-0CC0-4FA1-B3F8-9320BFC9628F}" type="slidenum">
              <a:rPr lang="en-US" smtClean="0">
                <a:solidFill>
                  <a:prstClr val="white">
                    <a:tint val="95000"/>
                  </a:prstClr>
                </a:solidFill>
              </a:rPr>
              <a:pPr/>
              <a:t>31</a:t>
            </a:fld>
            <a:endParaRPr lang="en-US" dirty="0">
              <a:solidFill>
                <a:prstClr val="white">
                  <a:tint val="95000"/>
                </a:prstClr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5BF56A6-C4DC-4F1B-A393-BCAB53C083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1801" y="4716097"/>
            <a:ext cx="12193" cy="64623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B5BB60C-1842-4680-B297-63A00A1184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4070" y="4724400"/>
            <a:ext cx="12193" cy="62794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5386315-CF5B-4E8F-833D-8040CB7B4B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1" y="4716853"/>
            <a:ext cx="12193" cy="18289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B1485FE-23AF-4864-A2E8-4988EBC85E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72401" y="4738137"/>
            <a:ext cx="12193" cy="18289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8DE05C0-FE7D-4E36-89F5-EFB78024A4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2312" y="3689568"/>
            <a:ext cx="12193" cy="18289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046E96C-D73E-4CA1-B397-966683E8DF2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22439" y="3159955"/>
            <a:ext cx="1765923" cy="62184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FEC04CD-1874-4896-A3D6-A911A517437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14625" y="4987156"/>
            <a:ext cx="1755800" cy="62184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8FDB5CC-266D-43A4-ACD9-8963E157A1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83760" y="4731948"/>
            <a:ext cx="12193" cy="627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380104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dirty="0"/>
              <a:t>BATNA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None/>
            </a:pPr>
            <a:r>
              <a:rPr lang="en-US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BATNA is a term coined </a:t>
            </a:r>
          </a:p>
          <a:p>
            <a:pPr>
              <a:buFont typeface="Wingdings" pitchFamily="2" charset="2"/>
              <a:buNone/>
            </a:pPr>
            <a:r>
              <a:rPr lang="en-US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by Roger Fisher and</a:t>
            </a:r>
          </a:p>
          <a:p>
            <a:pPr>
              <a:buFont typeface="Wingdings" pitchFamily="2" charset="2"/>
              <a:buNone/>
            </a:pPr>
            <a:r>
              <a:rPr lang="en-US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William Ury in their</a:t>
            </a:r>
          </a:p>
          <a:p>
            <a:pPr>
              <a:buFont typeface="Wingdings" pitchFamily="2" charset="2"/>
              <a:buNone/>
            </a:pPr>
            <a:r>
              <a:rPr lang="en-US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1981 bestseller,</a:t>
            </a:r>
            <a:r>
              <a:rPr lang="en-US" altLang="en-US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“Getting </a:t>
            </a:r>
          </a:p>
          <a:p>
            <a:pPr>
              <a:buFont typeface="Wingdings" pitchFamily="2" charset="2"/>
              <a:buNone/>
            </a:pPr>
            <a:r>
              <a:rPr lang="en-US" altLang="en-US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Yes: Negotiating</a:t>
            </a:r>
          </a:p>
          <a:p>
            <a:pPr>
              <a:buFont typeface="Wingdings" pitchFamily="2" charset="2"/>
              <a:buNone/>
            </a:pPr>
            <a:r>
              <a:rPr lang="en-US" altLang="en-US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Without Giving In</a:t>
            </a:r>
            <a:r>
              <a:rPr lang="en-US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.”</a:t>
            </a:r>
          </a:p>
          <a:p>
            <a:pPr>
              <a:buFont typeface="Wingdings" pitchFamily="2" charset="2"/>
              <a:buNone/>
            </a:pPr>
            <a:r>
              <a:rPr lang="en-US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</a:t>
            </a:r>
          </a:p>
          <a:p>
            <a:pPr>
              <a:buFont typeface="Wingdings" pitchFamily="2" charset="2"/>
              <a:buNone/>
            </a:pPr>
            <a:r>
              <a:rPr lang="en-US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BATNA is the acronym</a:t>
            </a:r>
          </a:p>
          <a:p>
            <a:pPr>
              <a:buFont typeface="Wingdings" pitchFamily="2" charset="2"/>
              <a:buNone/>
            </a:pPr>
            <a:r>
              <a:rPr lang="en-US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 </a:t>
            </a:r>
            <a:r>
              <a:rPr lang="en-US" altLang="en-US" b="1" i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Best Alternative To</a:t>
            </a:r>
          </a:p>
          <a:p>
            <a:pPr>
              <a:buFont typeface="Wingdings" pitchFamily="2" charset="2"/>
              <a:buNone/>
            </a:pPr>
            <a:r>
              <a:rPr lang="en-US" altLang="en-US" b="1" i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Negotiated Agreement</a:t>
            </a:r>
            <a:r>
              <a:rPr lang="en-US" alt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marL="118872" indent="0">
              <a:buNone/>
            </a:pP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118872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1444A-0CC0-4FA1-B3F8-9320BFC9628F}" type="slidenum">
              <a:rPr lang="en-US" smtClean="0">
                <a:solidFill>
                  <a:prstClr val="white">
                    <a:tint val="95000"/>
                  </a:prstClr>
                </a:solidFill>
              </a:rPr>
              <a:pPr/>
              <a:t>32</a:t>
            </a:fld>
            <a:endParaRPr lang="en-US" dirty="0">
              <a:solidFill>
                <a:prstClr val="white">
                  <a:tint val="95000"/>
                </a:prstClr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2057400"/>
            <a:ext cx="3886200" cy="40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72558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en-US" altLang="en-US" sz="36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 Example ….</a:t>
            </a:r>
          </a:p>
          <a:p>
            <a:pPr>
              <a:buFont typeface="Wingdings" pitchFamily="2" charset="2"/>
              <a:buNone/>
            </a:pPr>
            <a:endParaRPr lang="en-US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Wingdings" pitchFamily="2" charset="2"/>
              <a:buNone/>
            </a:pPr>
            <a:r>
              <a:rPr lang="en-US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You want to buy a new car… </a:t>
            </a:r>
          </a:p>
          <a:p>
            <a:pPr>
              <a:buFont typeface="Wingdings" pitchFamily="2" charset="2"/>
              <a:buNone/>
            </a:pPr>
            <a:r>
              <a:rPr lang="en-US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>
              <a:buFont typeface="Wingdings" pitchFamily="2" charset="2"/>
              <a:buNone/>
            </a:pPr>
            <a:r>
              <a:rPr lang="en-US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same model is for sale at</a:t>
            </a:r>
            <a:r>
              <a:rPr lang="en-US" altLang="en-US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several </a:t>
            </a:r>
            <a:r>
              <a:rPr lang="en-US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car</a:t>
            </a:r>
          </a:p>
          <a:p>
            <a:pPr>
              <a:buFont typeface="Wingdings" pitchFamily="2" charset="2"/>
              <a:buNone/>
            </a:pPr>
            <a:r>
              <a:rPr lang="en-US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dealers…</a:t>
            </a:r>
          </a:p>
          <a:p>
            <a:pPr>
              <a:buFont typeface="Wingdings" pitchFamily="2" charset="2"/>
              <a:buNone/>
            </a:pPr>
            <a:endParaRPr lang="en-US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Wingdings" pitchFamily="2" charset="2"/>
              <a:buNone/>
            </a:pPr>
            <a:r>
              <a:rPr lang="en-US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So, you have a </a:t>
            </a:r>
            <a:r>
              <a:rPr lang="en-US" altLang="en-US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strong </a:t>
            </a:r>
            <a:r>
              <a:rPr lang="en-US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BATNA!!!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7252" y="2667000"/>
            <a:ext cx="16002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4538351"/>
            <a:ext cx="1600200" cy="80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601" y="4572000"/>
            <a:ext cx="2428875" cy="1885950"/>
          </a:xfrm>
          <a:prstGeom prst="rect">
            <a:avLst/>
          </a:prstGeom>
          <a:noFill/>
          <a:ln w="76200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CC8FFF0C-BD34-4003-9B32-30EEA15EBA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04800"/>
            <a:ext cx="2676525" cy="1279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AB4ED9-0B7C-47F9-BF88-48FE4F2D2F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1444A-0CC0-4FA1-B3F8-9320BFC9628F}" type="slidenum">
              <a:rPr lang="en-US" smtClean="0">
                <a:solidFill>
                  <a:prstClr val="white">
                    <a:tint val="95000"/>
                  </a:prstClr>
                </a:solidFill>
              </a:rPr>
              <a:pPr/>
              <a:t>33</a:t>
            </a:fld>
            <a:endParaRPr lang="en-US">
              <a:solidFill>
                <a:prstClr val="white">
                  <a:tint val="9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3645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39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39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397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397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08538" y="2362200"/>
            <a:ext cx="10078915" cy="4625609"/>
          </a:xfrm>
        </p:spPr>
        <p:txBody>
          <a:bodyPr/>
          <a:lstStyle/>
          <a:p>
            <a:r>
              <a:rPr lang="en-US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Effective negotiators determine their BATNAs before talks begin</a:t>
            </a:r>
          </a:p>
          <a:p>
            <a:endParaRPr lang="en-US" alt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 is critical to establish a walkaway point that is firmly grounded in reality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28600"/>
            <a:ext cx="2676525" cy="1279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41C8543-D1C1-4F46-AA1D-F88E9BFB24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1444A-0CC0-4FA1-B3F8-9320BFC9628F}" type="slidenum">
              <a:rPr lang="en-US" smtClean="0">
                <a:solidFill>
                  <a:prstClr val="white">
                    <a:tint val="95000"/>
                  </a:prstClr>
                </a:solidFill>
              </a:rPr>
              <a:pPr/>
              <a:t>34</a:t>
            </a:fld>
            <a:endParaRPr lang="en-US" dirty="0">
              <a:solidFill>
                <a:prstClr val="white">
                  <a:tint val="9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627962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BE383E-C36F-4B5A-BC54-29FF619381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Determining  Your BATNA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9372E4-6FFB-41DB-B7DD-69FCC544F1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076943"/>
            <a:ext cx="10972800" cy="4625609"/>
          </a:xfrm>
        </p:spPr>
        <p:txBody>
          <a:bodyPr/>
          <a:lstStyle/>
          <a:p>
            <a:pPr marL="633222" indent="-514350">
              <a:buFont typeface="+mj-lt"/>
              <a:buAutoNum type="arabicParenR"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List your alternatives if current negotiation ends in an impasse. What are your no-deal options</a:t>
            </a:r>
          </a:p>
          <a:p>
            <a:pPr marL="633222" indent="-514350">
              <a:buFont typeface="+mj-lt"/>
              <a:buAutoNum type="arabicParenR"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Evaluate your alternatives</a:t>
            </a:r>
          </a:p>
          <a:p>
            <a:pPr marL="633222" indent="-514350">
              <a:buFont typeface="+mj-lt"/>
              <a:buAutoNum type="arabicParenR"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Establish your BATNA – the course of action if the current negotiation fails</a:t>
            </a:r>
          </a:p>
          <a:p>
            <a:pPr marL="633222" indent="-514350">
              <a:buFont typeface="+mj-lt"/>
              <a:buAutoNum type="arabicParenR"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Calculate your walk-way value – the lowest value deal you are willing to accept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036364-D6D5-41FD-97C7-BAFDF90633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1444A-0CC0-4FA1-B3F8-9320BFC9628F}" type="slidenum">
              <a:rPr lang="en-US" smtClean="0">
                <a:solidFill>
                  <a:prstClr val="white">
                    <a:tint val="95000"/>
                  </a:prstClr>
                </a:solidFill>
              </a:rPr>
              <a:pPr/>
              <a:t>35</a:t>
            </a:fld>
            <a:endParaRPr lang="en-US" dirty="0">
              <a:solidFill>
                <a:prstClr val="white">
                  <a:tint val="9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192641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09600" y="2235322"/>
            <a:ext cx="10972800" cy="4625609"/>
          </a:xfrm>
        </p:spPr>
        <p:txBody>
          <a:bodyPr/>
          <a:lstStyle/>
          <a:p>
            <a:r>
              <a:rPr lang="en-US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If the proposed agreement </a:t>
            </a:r>
            <a:r>
              <a:rPr lang="en-US" altLang="en-US" sz="36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better </a:t>
            </a:r>
            <a:r>
              <a:rPr lang="en-US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than your BATNA, then you should accept it !</a:t>
            </a:r>
          </a:p>
          <a:p>
            <a:pPr marL="118872" indent="0">
              <a:buNone/>
            </a:pPr>
            <a:endParaRPr lang="en-US" alt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If the agreement </a:t>
            </a:r>
            <a:r>
              <a:rPr lang="en-US" altLang="en-US" sz="36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not better </a:t>
            </a:r>
            <a:r>
              <a:rPr lang="en-US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than your BATNA, then you should reopen negotiations or walk away!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52400"/>
            <a:ext cx="2676525" cy="1279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DAE647D-2A49-46C5-AAD9-782908A917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1444A-0CC0-4FA1-B3F8-9320BFC9628F}" type="slidenum">
              <a:rPr lang="en-US" smtClean="0">
                <a:solidFill>
                  <a:prstClr val="white">
                    <a:tint val="95000"/>
                  </a:prstClr>
                </a:solidFill>
              </a:rPr>
              <a:pPr/>
              <a:t>36</a:t>
            </a:fld>
            <a:endParaRPr lang="en-US" dirty="0">
              <a:solidFill>
                <a:prstClr val="white">
                  <a:tint val="9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265036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wrap="none">
            <a:normAutofit fontScale="90000"/>
          </a:bodyPr>
          <a:lstStyle/>
          <a:p>
            <a:pPr eaLnBrk="1" hangingPunct="1"/>
            <a:br>
              <a:rPr lang="en-US" altLang="en-US" sz="4000" dirty="0"/>
            </a:br>
            <a:endParaRPr lang="en-US" altLang="en-US" sz="4000" dirty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/>
        <p:txBody>
          <a:bodyPr wrap="none"/>
          <a:lstStyle/>
          <a:p>
            <a:pPr lvl="4" eaLnBrk="1" hangingPunct="1">
              <a:buFontTx/>
              <a:buNone/>
            </a:pPr>
            <a:r>
              <a:rPr lang="en-US" altLang="en-US" dirty="0"/>
              <a:t>					</a:t>
            </a:r>
          </a:p>
          <a:p>
            <a:pPr lvl="4" eaLnBrk="1" hangingPunct="1">
              <a:buFontTx/>
              <a:buNone/>
            </a:pPr>
            <a:r>
              <a:rPr lang="en-US" altLang="en-US" dirty="0"/>
              <a:t>					</a:t>
            </a:r>
          </a:p>
        </p:txBody>
      </p:sp>
      <p:sp>
        <p:nvSpPr>
          <p:cNvPr id="11268" name="Rectangle 4"/>
          <p:cNvSpPr>
            <a:spLocks noChangeArrowheads="1"/>
          </p:cNvSpPr>
          <p:nvPr/>
        </p:nvSpPr>
        <p:spPr bwMode="auto">
          <a:xfrm>
            <a:off x="2419894" y="5935356"/>
            <a:ext cx="2447925" cy="458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8900" tIns="44450" rIns="88900" bIns="4445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prstClr val="white"/>
                </a:solidFill>
                <a:latin typeface="Times" charset="0"/>
              </a:rPr>
              <a:t>   </a:t>
            </a:r>
            <a:r>
              <a:rPr lang="en-US" altLang="en-US" sz="2400" b="1" u="sng" dirty="0">
                <a:solidFill>
                  <a:prstClr val="white"/>
                </a:solidFill>
                <a:latin typeface="Times" charset="0"/>
              </a:rPr>
              <a:t>Party B - Buyer</a:t>
            </a:r>
          </a:p>
        </p:txBody>
      </p:sp>
      <p:sp>
        <p:nvSpPr>
          <p:cNvPr id="11269" name="Rectangle 5"/>
          <p:cNvSpPr>
            <a:spLocks noChangeArrowheads="1"/>
          </p:cNvSpPr>
          <p:nvPr/>
        </p:nvSpPr>
        <p:spPr bwMode="auto">
          <a:xfrm>
            <a:off x="8196264" y="2146300"/>
            <a:ext cx="2185987" cy="458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8900" tIns="44450" rIns="88900" bIns="4445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u="sng" dirty="0">
                <a:latin typeface="Times" charset="0"/>
              </a:rPr>
              <a:t>Party A - Seller</a:t>
            </a:r>
          </a:p>
        </p:txBody>
      </p:sp>
      <p:sp>
        <p:nvSpPr>
          <p:cNvPr id="11270" name="Rectangle 6"/>
          <p:cNvSpPr>
            <a:spLocks noChangeArrowheads="1"/>
          </p:cNvSpPr>
          <p:nvPr/>
        </p:nvSpPr>
        <p:spPr bwMode="auto">
          <a:xfrm>
            <a:off x="2349501" y="2806700"/>
            <a:ext cx="8325997" cy="828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8900" tIns="44450" rIns="88900" bIns="4445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FF0000"/>
                </a:solidFill>
                <a:latin typeface="Times" charset="0"/>
              </a:rPr>
              <a:t>  </a:t>
            </a:r>
            <a:r>
              <a:rPr lang="en-US" altLang="en-US" sz="2400" b="1" dirty="0">
                <a:solidFill>
                  <a:srgbClr val="FFFF00"/>
                </a:solidFill>
                <a:latin typeface="Times" charset="0"/>
              </a:rPr>
              <a:t>Walkaway Point          Target  Point                  Starting Point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FFFF00"/>
                </a:solidFill>
                <a:latin typeface="Times" charset="0"/>
              </a:rPr>
              <a:t>						         (Asking Price)</a:t>
            </a:r>
          </a:p>
        </p:txBody>
      </p:sp>
      <p:sp>
        <p:nvSpPr>
          <p:cNvPr id="11271" name="Rectangle 7"/>
          <p:cNvSpPr>
            <a:spLocks noChangeArrowheads="1"/>
          </p:cNvSpPr>
          <p:nvPr/>
        </p:nvSpPr>
        <p:spPr bwMode="auto">
          <a:xfrm>
            <a:off x="2448719" y="5481587"/>
            <a:ext cx="7874000" cy="458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8900" tIns="44450" rIns="88900" bIns="4445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prstClr val="white"/>
                </a:solidFill>
                <a:latin typeface="Times" charset="0"/>
              </a:rPr>
              <a:t> </a:t>
            </a:r>
            <a:r>
              <a:rPr lang="en-US" altLang="en-US" sz="2300" b="1" dirty="0">
                <a:solidFill>
                  <a:srgbClr val="FFFF00"/>
                </a:solidFill>
                <a:latin typeface="Times" charset="0"/>
              </a:rPr>
              <a:t>Initial Offer                       Target Point           Walkaway Point</a:t>
            </a:r>
          </a:p>
        </p:txBody>
      </p:sp>
      <p:sp>
        <p:nvSpPr>
          <p:cNvPr id="11272" name="Line 8"/>
          <p:cNvSpPr>
            <a:spLocks noChangeShapeType="1"/>
          </p:cNvSpPr>
          <p:nvPr/>
        </p:nvSpPr>
        <p:spPr bwMode="auto">
          <a:xfrm>
            <a:off x="2314576" y="3886200"/>
            <a:ext cx="77184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273" name="Line 9"/>
          <p:cNvSpPr>
            <a:spLocks noChangeShapeType="1"/>
          </p:cNvSpPr>
          <p:nvPr/>
        </p:nvSpPr>
        <p:spPr bwMode="auto">
          <a:xfrm>
            <a:off x="2314576" y="4724400"/>
            <a:ext cx="77184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274" name="Line 10"/>
          <p:cNvSpPr>
            <a:spLocks noChangeShapeType="1"/>
          </p:cNvSpPr>
          <p:nvPr/>
        </p:nvSpPr>
        <p:spPr bwMode="auto">
          <a:xfrm>
            <a:off x="3200400" y="3217645"/>
            <a:ext cx="0" cy="643156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276" name="Line 12"/>
          <p:cNvSpPr>
            <a:spLocks noChangeShapeType="1"/>
          </p:cNvSpPr>
          <p:nvPr/>
        </p:nvSpPr>
        <p:spPr bwMode="auto">
          <a:xfrm>
            <a:off x="5943600" y="3217645"/>
            <a:ext cx="0" cy="620901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278" name="Line 14"/>
          <p:cNvSpPr>
            <a:spLocks noChangeShapeType="1"/>
          </p:cNvSpPr>
          <p:nvPr/>
        </p:nvSpPr>
        <p:spPr bwMode="auto">
          <a:xfrm>
            <a:off x="9144000" y="3686176"/>
            <a:ext cx="0" cy="1746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281" name="Line 17"/>
          <p:cNvSpPr>
            <a:spLocks noChangeShapeType="1"/>
          </p:cNvSpPr>
          <p:nvPr/>
        </p:nvSpPr>
        <p:spPr bwMode="auto">
          <a:xfrm>
            <a:off x="3657600" y="3686176"/>
            <a:ext cx="0" cy="1746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282" name="Rectangle 18"/>
          <p:cNvSpPr>
            <a:spLocks noChangeArrowheads="1"/>
          </p:cNvSpPr>
          <p:nvPr/>
        </p:nvSpPr>
        <p:spPr bwMode="auto">
          <a:xfrm>
            <a:off x="8199195" y="5042337"/>
            <a:ext cx="1404937" cy="458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8900" tIns="44450" rIns="88900" bIns="4445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300" b="1" dirty="0">
                <a:solidFill>
                  <a:prstClr val="white"/>
                </a:solidFill>
                <a:latin typeface="+mn-lt"/>
              </a:rPr>
              <a:t>BATNA</a:t>
            </a:r>
          </a:p>
        </p:txBody>
      </p:sp>
      <p:sp>
        <p:nvSpPr>
          <p:cNvPr id="11283" name="Rectangle 19"/>
          <p:cNvSpPr>
            <a:spLocks noChangeArrowheads="1"/>
          </p:cNvSpPr>
          <p:nvPr/>
        </p:nvSpPr>
        <p:spPr bwMode="auto">
          <a:xfrm>
            <a:off x="2971800" y="3217644"/>
            <a:ext cx="1600200" cy="446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300" b="1" dirty="0">
                <a:latin typeface="+mn-lt"/>
              </a:rPr>
              <a:t>BATNA</a:t>
            </a:r>
          </a:p>
        </p:txBody>
      </p:sp>
      <p:sp>
        <p:nvSpPr>
          <p:cNvPr id="11284" name="Rectangle 20"/>
          <p:cNvSpPr>
            <a:spLocks noChangeArrowheads="1"/>
          </p:cNvSpPr>
          <p:nvPr/>
        </p:nvSpPr>
        <p:spPr bwMode="auto">
          <a:xfrm>
            <a:off x="10129838" y="6445250"/>
            <a:ext cx="466794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100" dirty="0">
                <a:solidFill>
                  <a:prstClr val="white"/>
                </a:solidFill>
                <a:latin typeface="Arial" charset="0"/>
              </a:rPr>
              <a:t>2-</a:t>
            </a:r>
            <a:fld id="{0C427292-D490-4AC5-BB48-E08925847F6E}" type="slidenum">
              <a:rPr lang="en-US" altLang="en-US" sz="1100">
                <a:solidFill>
                  <a:prstClr val="white"/>
                </a:solidFill>
                <a:latin typeface="Arial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37</a:t>
            </a:fld>
            <a:endParaRPr lang="en-US" altLang="en-US" sz="1100" dirty="0">
              <a:solidFill>
                <a:prstClr val="white"/>
              </a:solidFill>
              <a:latin typeface="Arial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995488" y="383654"/>
            <a:ext cx="7439025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4800" b="1" dirty="0">
                <a:solidFill>
                  <a:srgbClr val="F0AD00">
                    <a:satMod val="150000"/>
                  </a:srgbClr>
                </a:solidFill>
              </a:rPr>
              <a:t>BATNA </a:t>
            </a:r>
            <a:r>
              <a:rPr lang="en-US" sz="4400" b="1" kern="0" dirty="0">
                <a:solidFill>
                  <a:srgbClr val="000000"/>
                </a:solidFill>
                <a:latin typeface="Times New Roman"/>
              </a:rPr>
              <a:t>he 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1444A-0CC0-4FA1-B3F8-9320BFC9628F}" type="slidenum">
              <a:rPr lang="en-US" smtClean="0">
                <a:solidFill>
                  <a:prstClr val="white">
                    <a:tint val="95000"/>
                  </a:prstClr>
                </a:solidFill>
              </a:rPr>
              <a:pPr/>
              <a:t>37</a:t>
            </a:fld>
            <a:endParaRPr lang="en-US" dirty="0">
              <a:solidFill>
                <a:prstClr val="white">
                  <a:tint val="95000"/>
                </a:prstClr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5BF56A6-C4DC-4F1B-A393-BCAB53C083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1801" y="4716097"/>
            <a:ext cx="12193" cy="64623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B5BB60C-1842-4680-B297-63A00A1184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4070" y="4724400"/>
            <a:ext cx="12193" cy="62794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5386315-CF5B-4E8F-833D-8040CB7B4B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1" y="4716853"/>
            <a:ext cx="12193" cy="18289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B1485FE-23AF-4864-A2E8-4988EBC85E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72401" y="4738137"/>
            <a:ext cx="12193" cy="18289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8DE05C0-FE7D-4E36-89F5-EFB78024A4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2312" y="3689568"/>
            <a:ext cx="12193" cy="18289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046E96C-D73E-4CA1-B397-966683E8DF2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22439" y="3159955"/>
            <a:ext cx="1765923" cy="62184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FEC04CD-1874-4896-A3D6-A911A517437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14625" y="4987156"/>
            <a:ext cx="1755800" cy="62184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8FDB5CC-266D-43A4-ACD9-8963E157A1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83760" y="4731948"/>
            <a:ext cx="12193" cy="627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594257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>
            <a:normAutofit/>
          </a:bodyPr>
          <a:lstStyle/>
          <a:p>
            <a:pPr>
              <a:buFont typeface="Wingdings" pitchFamily="2" charset="2"/>
              <a:buNone/>
            </a:pPr>
            <a:r>
              <a:rPr lang="en-US" altLang="en-US" dirty="0"/>
              <a:t> </a:t>
            </a:r>
            <a:r>
              <a:rPr lang="en-US" altLang="en-US" b="1" i="1" dirty="0"/>
              <a:t>The reason you negotiate is to produce</a:t>
            </a:r>
          </a:p>
          <a:p>
            <a:pPr>
              <a:buFont typeface="Wingdings" pitchFamily="2" charset="2"/>
              <a:buNone/>
            </a:pPr>
            <a:r>
              <a:rPr lang="en-US" altLang="en-US" b="1" i="1" dirty="0"/>
              <a:t>something better than the results you can</a:t>
            </a:r>
          </a:p>
          <a:p>
            <a:pPr>
              <a:buFont typeface="Wingdings" pitchFamily="2" charset="2"/>
              <a:buNone/>
            </a:pPr>
            <a:r>
              <a:rPr lang="en-US" altLang="en-US" b="1" i="1" dirty="0"/>
              <a:t>obtain without negotiating !!!</a:t>
            </a:r>
          </a:p>
          <a:p>
            <a:pPr>
              <a:buFont typeface="Wingdings" pitchFamily="2" charset="2"/>
              <a:buNone/>
            </a:pPr>
            <a:r>
              <a:rPr lang="en-US" altLang="en-US" b="1" i="1" dirty="0"/>
              <a:t>                                   </a:t>
            </a:r>
            <a:r>
              <a:rPr lang="en-US" altLang="en-US" sz="2800" b="1" i="1" dirty="0"/>
              <a:t>Roger Fisher and  William Ury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1" y="4343400"/>
            <a:ext cx="2886075" cy="1581150"/>
          </a:xfrm>
          <a:prstGeom prst="rect">
            <a:avLst/>
          </a:prstGeom>
          <a:noFill/>
          <a:ln w="762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4313511"/>
            <a:ext cx="2971800" cy="1628775"/>
          </a:xfrm>
          <a:prstGeom prst="rect">
            <a:avLst/>
          </a:prstGeom>
          <a:noFill/>
          <a:ln w="762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1" y="152401"/>
            <a:ext cx="2676525" cy="1279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D20BF51-75E6-44E1-987E-4C4B27C3B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1444A-0CC0-4FA1-B3F8-9320BFC9628F}" type="slidenum">
              <a:rPr lang="en-US" smtClean="0">
                <a:solidFill>
                  <a:prstClr val="white">
                    <a:tint val="95000"/>
                  </a:prstClr>
                </a:solidFill>
              </a:rPr>
              <a:pPr/>
              <a:t>38</a:t>
            </a:fld>
            <a:endParaRPr lang="en-US" dirty="0">
              <a:solidFill>
                <a:prstClr val="white">
                  <a:tint val="9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520573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C8F17BF-6920-48C1-832F-6F4F8B2350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9400" y="1905000"/>
            <a:ext cx="6629400" cy="4148138"/>
          </a:xfrm>
          <a:prstGeom prst="rect">
            <a:avLst/>
          </a:prstGeom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1" y="152401"/>
            <a:ext cx="2676525" cy="1279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9759792-91D2-4246-BBB9-AF15FCD678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1444A-0CC0-4FA1-B3F8-9320BFC9628F}" type="slidenum">
              <a:rPr lang="en-US" smtClean="0">
                <a:solidFill>
                  <a:prstClr val="white">
                    <a:tint val="95000"/>
                  </a:prstClr>
                </a:solidFill>
              </a:rPr>
              <a:pPr/>
              <a:t>39</a:t>
            </a:fld>
            <a:endParaRPr lang="en-US" dirty="0">
              <a:solidFill>
                <a:prstClr val="white">
                  <a:tint val="9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6223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en-US" sz="4800" dirty="0"/>
              <a:t>Process and Strategy in Competitive Negotiations</a:t>
            </a:r>
            <a:r>
              <a:rPr lang="en-US" altLang="en-US" sz="3200" dirty="0"/>
              <a:t> </a:t>
            </a:r>
            <a:endParaRPr lang="tr-TR" altLang="en-US" sz="4800" dirty="0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43000" y="2232391"/>
            <a:ext cx="9601200" cy="4625609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process of competitive negotiation involves the interplay of one's walk away value </a:t>
            </a:r>
          </a:p>
          <a:p>
            <a:pPr marL="118872" indent="0">
              <a:lnSpc>
                <a:spcPct val="80000"/>
              </a:lnSpc>
              <a:buNone/>
            </a:pPr>
            <a:endParaRPr lang="tr-TR" alt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80000"/>
              </a:lnSpc>
            </a:pPr>
            <a:r>
              <a:rPr lang="en-US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trick is to get an idea of your opponent's walk away value and then try to negotiate an outcome that is closer to your </a:t>
            </a:r>
            <a:r>
              <a:rPr lang="tr-TR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own goals than theirs</a:t>
            </a:r>
            <a:endParaRPr lang="en-US" alt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18872" indent="0">
              <a:lnSpc>
                <a:spcPct val="80000"/>
              </a:lnSpc>
              <a:buNone/>
            </a:pPr>
            <a:endParaRPr lang="tr-TR" alt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18872" indent="0">
              <a:lnSpc>
                <a:spcPct val="80000"/>
              </a:lnSpc>
              <a:buNone/>
            </a:pPr>
            <a:endParaRPr lang="tr-TR" alt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794D8A3-BF78-4D32-B34B-1DF8344852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1444A-0CC0-4FA1-B3F8-9320BFC9628F}" type="slidenum">
              <a:rPr lang="en-US" smtClean="0">
                <a:solidFill>
                  <a:prstClr val="white">
                    <a:tint val="95000"/>
                  </a:prstClr>
                </a:solidFill>
              </a:rPr>
              <a:pPr/>
              <a:t>40</a:t>
            </a:fld>
            <a:endParaRPr lang="en-US" dirty="0">
              <a:solidFill>
                <a:prstClr val="white">
                  <a:tint val="9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283181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en-US" sz="4800" dirty="0"/>
              <a:t>Process and Strategy in Competitive Negotiations </a:t>
            </a:r>
            <a:r>
              <a:rPr lang="en-US" altLang="en-US" sz="3200" dirty="0"/>
              <a:t>(cont)</a:t>
            </a:r>
            <a:endParaRPr lang="tr-TR" altLang="en-US" sz="4800" dirty="0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18872" indent="0">
              <a:lnSpc>
                <a:spcPct val="80000"/>
              </a:lnSpc>
              <a:buNone/>
            </a:pPr>
            <a:endParaRPr lang="tr-TR" alt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80000"/>
              </a:lnSpc>
            </a:pPr>
            <a:r>
              <a:rPr lang="en-US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tr-TR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NFORMATION</a:t>
            </a:r>
            <a:r>
              <a:rPr lang="en-US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is the key to gaining a strategic advantage in a competitive negotiation</a:t>
            </a:r>
            <a:r>
              <a:rPr lang="tr-TR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US" alt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18872" indent="0">
              <a:lnSpc>
                <a:spcPct val="80000"/>
              </a:lnSpc>
              <a:buNone/>
            </a:pPr>
            <a:endParaRPr lang="en-US" alt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80000"/>
              </a:lnSpc>
            </a:pPr>
            <a:r>
              <a:rPr lang="en-US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a large extent, your bargaining power depends on how clear you are about your goals, alternatives, and walk away values and how much you know about your oppon</a:t>
            </a:r>
            <a:r>
              <a:rPr lang="en-US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ents</a:t>
            </a:r>
            <a:r>
              <a:rPr lang="tr-TR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8E77B89-8EA1-436A-8198-726FFE98E7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1444A-0CC0-4FA1-B3F8-9320BFC9628F}" type="slidenum">
              <a:rPr lang="en-US" smtClean="0">
                <a:solidFill>
                  <a:prstClr val="white">
                    <a:tint val="95000"/>
                  </a:prstClr>
                </a:solidFill>
              </a:rPr>
              <a:pPr/>
              <a:t>41</a:t>
            </a:fld>
            <a:endParaRPr lang="en-US" dirty="0">
              <a:solidFill>
                <a:prstClr val="white">
                  <a:tint val="9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104643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dirty="0"/>
              <a:t>Results and Drawbacks of Using a Competitive Strategy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Lost time and goodwill</a:t>
            </a:r>
          </a:p>
          <a:p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Used by inexperienced negotiators</a:t>
            </a:r>
          </a:p>
          <a:p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Make wrong assumptions about the other party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Self-filling prophecy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1444A-0CC0-4FA1-B3F8-9320BFC9628F}" type="slidenum">
              <a:rPr lang="en-US" smtClean="0">
                <a:solidFill>
                  <a:prstClr val="white">
                    <a:tint val="95000"/>
                  </a:prstClr>
                </a:solidFill>
              </a:rPr>
              <a:pPr/>
              <a:t>42</a:t>
            </a:fld>
            <a:endParaRPr lang="en-US" dirty="0">
              <a:solidFill>
                <a:prstClr val="white">
                  <a:tint val="95000"/>
                </a:prst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4133851"/>
            <a:ext cx="5200650" cy="2266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952857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tr-TR" altLang="en-US" sz="4400" dirty="0">
                <a:solidFill>
                  <a:srgbClr val="FFC000"/>
                </a:solidFill>
              </a:rPr>
              <a:t>Techniques </a:t>
            </a:r>
            <a:r>
              <a:rPr lang="en-US" altLang="en-US" sz="4400" dirty="0">
                <a:solidFill>
                  <a:srgbClr val="FFC000"/>
                </a:solidFill>
              </a:rPr>
              <a:t>Y</a:t>
            </a:r>
            <a:r>
              <a:rPr lang="tr-TR" altLang="en-US" sz="4400" dirty="0">
                <a:solidFill>
                  <a:srgbClr val="FFC000"/>
                </a:solidFill>
              </a:rPr>
              <a:t>ou </a:t>
            </a:r>
            <a:r>
              <a:rPr lang="en-US" altLang="en-US" sz="4400" dirty="0">
                <a:solidFill>
                  <a:srgbClr val="FFC000"/>
                </a:solidFill>
              </a:rPr>
              <a:t>M</a:t>
            </a:r>
            <a:r>
              <a:rPr lang="tr-TR" altLang="en-US" sz="4400" dirty="0">
                <a:solidFill>
                  <a:srgbClr val="FFC000"/>
                </a:solidFill>
              </a:rPr>
              <a:t>ight </a:t>
            </a:r>
            <a:r>
              <a:rPr lang="en-US" altLang="en-US" sz="4400" dirty="0">
                <a:solidFill>
                  <a:srgbClr val="FFC000"/>
                </a:solidFill>
              </a:rPr>
              <a:t>U</a:t>
            </a:r>
            <a:r>
              <a:rPr lang="tr-TR" altLang="en-US" sz="4400" dirty="0">
                <a:solidFill>
                  <a:srgbClr val="FFC000"/>
                </a:solidFill>
              </a:rPr>
              <a:t>se to </a:t>
            </a:r>
            <a:r>
              <a:rPr lang="en-US" altLang="en-US" sz="4400" dirty="0">
                <a:solidFill>
                  <a:srgbClr val="FFC000"/>
                </a:solidFill>
              </a:rPr>
              <a:t>S</a:t>
            </a:r>
            <a:r>
              <a:rPr lang="tr-TR" altLang="en-US" sz="4400" dirty="0">
                <a:solidFill>
                  <a:srgbClr val="FFC000"/>
                </a:solidFill>
              </a:rPr>
              <a:t>hift the </a:t>
            </a:r>
            <a:r>
              <a:rPr lang="en-US" altLang="en-US" sz="4400" dirty="0">
                <a:solidFill>
                  <a:srgbClr val="FFC000"/>
                </a:solidFill>
              </a:rPr>
              <a:t>Win-Lose</a:t>
            </a:r>
            <a:r>
              <a:rPr lang="tr-TR" altLang="en-US" sz="4400" dirty="0">
                <a:solidFill>
                  <a:srgbClr val="FFC000"/>
                </a:solidFill>
              </a:rPr>
              <a:t> </a:t>
            </a:r>
            <a:r>
              <a:rPr lang="en-US" altLang="en-US" sz="4400" dirty="0">
                <a:solidFill>
                  <a:srgbClr val="FFC000"/>
                </a:solidFill>
              </a:rPr>
              <a:t>T</a:t>
            </a:r>
            <a:r>
              <a:rPr lang="tr-TR" altLang="en-US" sz="4400" dirty="0">
                <a:solidFill>
                  <a:srgbClr val="FFC000"/>
                </a:solidFill>
              </a:rPr>
              <a:t>o a </a:t>
            </a:r>
            <a:r>
              <a:rPr lang="en-US" altLang="en-US" sz="4400" dirty="0">
                <a:solidFill>
                  <a:srgbClr val="FFC000"/>
                </a:solidFill>
              </a:rPr>
              <a:t>W</a:t>
            </a:r>
            <a:r>
              <a:rPr lang="tr-TR" altLang="en-US" sz="4400" dirty="0">
                <a:solidFill>
                  <a:srgbClr val="FFC000"/>
                </a:solidFill>
              </a:rPr>
              <a:t>in-</a:t>
            </a:r>
            <a:r>
              <a:rPr lang="en-US" altLang="en-US" sz="4400" dirty="0">
                <a:solidFill>
                  <a:srgbClr val="FFC000"/>
                </a:solidFill>
              </a:rPr>
              <a:t>W</a:t>
            </a:r>
            <a:r>
              <a:rPr lang="tr-TR" altLang="en-US" sz="4400" dirty="0">
                <a:solidFill>
                  <a:srgbClr val="FFC000"/>
                </a:solidFill>
              </a:rPr>
              <a:t>in 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7315200" cy="4625609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tr-TR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</a:t>
            </a:r>
            <a:r>
              <a:rPr lang="en-US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educe tension through humor</a:t>
            </a:r>
            <a:endParaRPr lang="tr-TR" alt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tr-TR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</a:t>
            </a:r>
            <a:r>
              <a:rPr lang="en-US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isten actively</a:t>
            </a:r>
            <a:endParaRPr lang="tr-TR" alt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tr-TR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</a:t>
            </a:r>
            <a:r>
              <a:rPr lang="en-US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ake a small concession as a signal of good faith </a:t>
            </a:r>
            <a:endParaRPr lang="tr-TR" alt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tr-TR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en-US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ncrease the accuracy of communication</a:t>
            </a:r>
            <a:endParaRPr lang="tr-TR" alt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tr-TR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</a:t>
            </a:r>
            <a:r>
              <a:rPr lang="en-US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isten hard in the middle of conflict</a:t>
            </a:r>
            <a:endParaRPr lang="tr-TR" alt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tr-TR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</a:t>
            </a:r>
            <a:r>
              <a:rPr lang="en-US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irror the other's views </a:t>
            </a:r>
            <a:endParaRPr lang="tr-TR" alt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tr-TR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  <a:r>
              <a:rPr lang="en-US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ontrol issues</a:t>
            </a:r>
            <a:endParaRPr lang="tr-TR" alt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tr-TR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  <a:r>
              <a:rPr lang="en-US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lice the large issue into smaller pieces</a:t>
            </a:r>
            <a:endParaRPr lang="tr-TR" alt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tr-TR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  <a:r>
              <a:rPr lang="en-US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epersonalize the conflict </a:t>
            </a:r>
            <a:endParaRPr lang="tr-TR" alt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93B60A0-7439-4E73-A442-E1BD3ACEF1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86550" y="4048125"/>
            <a:ext cx="5505450" cy="2809875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90EEBC-F6E5-4A31-B4EB-5162E44DCC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1444A-0CC0-4FA1-B3F8-9320BFC9628F}" type="slidenum">
              <a:rPr lang="en-US" smtClean="0">
                <a:solidFill>
                  <a:prstClr val="white">
                    <a:tint val="95000"/>
                  </a:prstClr>
                </a:solidFill>
              </a:rPr>
              <a:pPr/>
              <a:t>43</a:t>
            </a:fld>
            <a:endParaRPr lang="en-US" dirty="0">
              <a:solidFill>
                <a:prstClr val="white">
                  <a:tint val="9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8772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5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58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58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58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58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altLang="en-US" sz="4800" i="1" dirty="0"/>
              <a:t>Continuing..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  <a:r>
              <a:rPr lang="en-US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stablish commonalities</a:t>
            </a:r>
            <a:endParaRPr lang="tr-TR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tr-TR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</a:t>
            </a:r>
            <a:r>
              <a:rPr lang="en-US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ook for greater common goals (we are in this together</a:t>
            </a:r>
            <a:r>
              <a:rPr lang="tr-TR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!</a:t>
            </a:r>
            <a:r>
              <a:rPr lang="en-US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tr-TR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tr-TR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</a:t>
            </a:r>
            <a:r>
              <a:rPr lang="en-US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ind a common enemy</a:t>
            </a:r>
            <a:endParaRPr lang="tr-TR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tr-TR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</a:t>
            </a:r>
            <a:r>
              <a:rPr lang="en-US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ocus less on your position</a:t>
            </a:r>
            <a:endParaRPr lang="tr-TR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tr-TR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</a:t>
            </a:r>
            <a:r>
              <a:rPr lang="en-US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ake a "yesable" proposal</a:t>
            </a:r>
            <a:endParaRPr lang="tr-TR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tr-TR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</a:t>
            </a:r>
            <a:r>
              <a:rPr lang="en-US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eformulate; repackage; sweeten the offer </a:t>
            </a:r>
            <a:endParaRPr lang="tr-TR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tr-TR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</a:t>
            </a:r>
            <a:r>
              <a:rPr lang="en-US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ind a legitimate or objective criteria to evaluate the solution </a:t>
            </a:r>
            <a:endParaRPr lang="tr-TR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tr-TR" altLang="en-US" sz="28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65339AA-5F19-479D-9232-B25C524CA2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1444A-0CC0-4FA1-B3F8-9320BFC9628F}" type="slidenum">
              <a:rPr lang="en-US" smtClean="0">
                <a:solidFill>
                  <a:prstClr val="white">
                    <a:tint val="95000"/>
                  </a:prstClr>
                </a:solidFill>
              </a:rPr>
              <a:pPr/>
              <a:t>44</a:t>
            </a:fld>
            <a:endParaRPr lang="en-US">
              <a:solidFill>
                <a:prstClr val="white">
                  <a:tint val="9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2579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68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68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en-US" dirty="0">
                <a:solidFill>
                  <a:srgbClr val="FFC000"/>
                </a:solidFill>
              </a:rPr>
              <a:t>Examples of </a:t>
            </a:r>
            <a:r>
              <a:rPr lang="en-US" altLang="en-US" dirty="0">
                <a:solidFill>
                  <a:srgbClr val="FFC000"/>
                </a:solidFill>
              </a:rPr>
              <a:t>D</a:t>
            </a:r>
            <a:r>
              <a:rPr lang="tr-TR" altLang="en-US" dirty="0">
                <a:solidFill>
                  <a:srgbClr val="FFC000"/>
                </a:solidFill>
              </a:rPr>
              <a:t>irty </a:t>
            </a:r>
            <a:r>
              <a:rPr lang="en-US" altLang="en-US" dirty="0">
                <a:solidFill>
                  <a:srgbClr val="FFC000"/>
                </a:solidFill>
              </a:rPr>
              <a:t>T</a:t>
            </a:r>
            <a:r>
              <a:rPr lang="tr-TR" altLang="en-US" dirty="0">
                <a:solidFill>
                  <a:srgbClr val="FFC000"/>
                </a:solidFill>
              </a:rPr>
              <a:t>actics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3738" y="1597925"/>
            <a:ext cx="8229600" cy="4625609"/>
          </a:xfrm>
        </p:spPr>
        <p:txBody>
          <a:bodyPr>
            <a:normAutofit lnSpcReduction="10000"/>
          </a:bodyPr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altLang="en-US" sz="39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altLang="en-US" sz="39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!!!They try to intimidate you…</a:t>
            </a:r>
            <a:r>
              <a:rPr lang="en-US" altLang="en-US" sz="39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US" altLang="en-US" i="1" dirty="0">
              <a:solidFill>
                <a:srgbClr val="FFFF00"/>
              </a:solidFill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tr-TR" altLang="en-US" i="1" dirty="0">
              <a:solidFill>
                <a:srgbClr val="FFFF00"/>
              </a:solidFill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tr-TR" altLang="en-US" sz="2800" dirty="0"/>
              <a:t>  </a:t>
            </a:r>
            <a:r>
              <a:rPr lang="tr-TR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*</a:t>
            </a:r>
            <a:r>
              <a:rPr lang="en-US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If they try to control th</a:t>
            </a:r>
            <a:r>
              <a:rPr lang="en-US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 </a:t>
            </a:r>
            <a:r>
              <a:rPr lang="tr-TR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agenda, timing, .. laugh it off with a remark such as “You’re joking” or “no way, Joe”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tr-TR" alt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tr-TR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*</a:t>
            </a:r>
            <a:r>
              <a:rPr lang="en-US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If they quote their own experts’ reports at you, pass them on to your experts making no comment of your own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tr-TR" alt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tr-TR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*</a:t>
            </a:r>
            <a:r>
              <a:rPr lang="en-US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If they try to bully you, use the stuck record technique.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0200" y="1805354"/>
            <a:ext cx="2362200" cy="2614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180855A-CB0B-47EF-8C8E-9AE8C61BBD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1444A-0CC0-4FA1-B3F8-9320BFC9628F}" type="slidenum">
              <a:rPr lang="en-US" smtClean="0">
                <a:solidFill>
                  <a:prstClr val="white">
                    <a:tint val="95000"/>
                  </a:prstClr>
                </a:solidFill>
              </a:rPr>
              <a:pPr/>
              <a:t>45</a:t>
            </a:fld>
            <a:endParaRPr lang="en-US">
              <a:solidFill>
                <a:prstClr val="white">
                  <a:tint val="9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2202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7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78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78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6990" y="1617259"/>
            <a:ext cx="8229600" cy="50292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None/>
            </a:pPr>
            <a:r>
              <a:rPr lang="tr-TR" altLang="en-US" sz="36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!!!They keep making generalizations…</a:t>
            </a:r>
            <a:endParaRPr lang="en-US" altLang="en-US" sz="3600" b="1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Wingdings" pitchFamily="2" charset="2"/>
              <a:buNone/>
            </a:pPr>
            <a:endParaRPr lang="en-US" alt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Wingdings" pitchFamily="2" charset="2"/>
              <a:buNone/>
            </a:pPr>
            <a:r>
              <a:rPr lang="tr-TR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*List specific areas for discussions</a:t>
            </a:r>
            <a:endParaRPr lang="en-US" alt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Wingdings" pitchFamily="2" charset="2"/>
              <a:buNone/>
            </a:pPr>
            <a:endParaRPr lang="tr-TR" alt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Wingdings" pitchFamily="2" charset="2"/>
              <a:buNone/>
            </a:pPr>
            <a:r>
              <a:rPr lang="tr-TR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*When you here a generalization ask a question that requires a specific answer</a:t>
            </a:r>
            <a:endParaRPr lang="en-US" alt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Wingdings" pitchFamily="2" charset="2"/>
              <a:buNone/>
            </a:pPr>
            <a:endParaRPr lang="tr-TR" alt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Wingdings" pitchFamily="2" charset="2"/>
              <a:buNone/>
            </a:pPr>
            <a:r>
              <a:rPr lang="tr-TR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*Break down ge</a:t>
            </a:r>
            <a:r>
              <a:rPr lang="en-US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  <a:r>
              <a:rPr lang="tr-TR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eralizations into specific issues</a:t>
            </a:r>
            <a:endParaRPr lang="en-US" alt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Wingdings" pitchFamily="2" charset="2"/>
              <a:buNone/>
            </a:pPr>
            <a:endParaRPr lang="tr-TR" alt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Wingdings" pitchFamily="2" charset="2"/>
              <a:buNone/>
            </a:pPr>
            <a:r>
              <a:rPr lang="tr-TR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*Deal with each issue in its turn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990" y="226195"/>
            <a:ext cx="6834187" cy="1201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9188" y="2133600"/>
            <a:ext cx="2765822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E9D0298-1583-4840-95FB-A821D641F9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1444A-0CC0-4FA1-B3F8-9320BFC9628F}" type="slidenum">
              <a:rPr lang="en-US" smtClean="0">
                <a:solidFill>
                  <a:prstClr val="white">
                    <a:tint val="95000"/>
                  </a:prstClr>
                </a:solidFill>
              </a:rPr>
              <a:pPr/>
              <a:t>46</a:t>
            </a:fld>
            <a:endParaRPr lang="en-US">
              <a:solidFill>
                <a:prstClr val="white">
                  <a:tint val="9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8538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89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89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89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89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62000" y="1557338"/>
            <a:ext cx="10591800" cy="5148262"/>
          </a:xfrm>
        </p:spPr>
        <p:txBody>
          <a:bodyPr>
            <a:normAutofit fontScale="85000" lnSpcReduction="20000"/>
          </a:bodyPr>
          <a:lstStyle/>
          <a:p>
            <a:pPr>
              <a:buFont typeface="Wingdings" pitchFamily="2" charset="2"/>
              <a:buNone/>
            </a:pPr>
            <a:r>
              <a:rPr lang="tr-TR" altLang="en-US" sz="42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!!!They come with last minute demands..</a:t>
            </a:r>
            <a:endParaRPr lang="en-US" altLang="en-US" sz="4200" b="1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Wingdings" pitchFamily="2" charset="2"/>
              <a:buNone/>
            </a:pPr>
            <a:endParaRPr lang="en-US" altLang="en-US" sz="2800" b="1" i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Wingdings" pitchFamily="2" charset="2"/>
              <a:buNone/>
            </a:pPr>
            <a:endParaRPr lang="en-US" altLang="en-US" sz="2800" b="1" i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Wingdings" pitchFamily="2" charset="2"/>
              <a:buNone/>
            </a:pPr>
            <a:endParaRPr lang="en-US" altLang="en-US" sz="2800" b="1" i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Wingdings" pitchFamily="2" charset="2"/>
              <a:buNone/>
            </a:pPr>
            <a:endParaRPr lang="en-US" altLang="en-US" sz="2800" b="1" i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Wingdings" pitchFamily="2" charset="2"/>
              <a:buNone/>
            </a:pPr>
            <a:endParaRPr lang="tr-TR" altLang="en-US" sz="3100" b="1" i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Wingdings" pitchFamily="2" charset="2"/>
              <a:buNone/>
            </a:pPr>
            <a:r>
              <a:rPr lang="tr-TR" altLang="en-US" sz="3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*Show surprise but never show irritation or anger</a:t>
            </a:r>
            <a:endParaRPr lang="en-US" altLang="en-US" sz="31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Wingdings" pitchFamily="2" charset="2"/>
              <a:buNone/>
            </a:pPr>
            <a:endParaRPr lang="tr-TR" altLang="en-US" sz="31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Wingdings" pitchFamily="2" charset="2"/>
              <a:buNone/>
            </a:pPr>
            <a:r>
              <a:rPr lang="tr-TR" altLang="en-US" sz="3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*Demand extra time to think about the new issue</a:t>
            </a:r>
            <a:endParaRPr lang="en-US" altLang="en-US" sz="31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Wingdings" pitchFamily="2" charset="2"/>
              <a:buNone/>
            </a:pPr>
            <a:endParaRPr lang="tr-TR" altLang="en-US" sz="31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Wingdings" pitchFamily="2" charset="2"/>
              <a:buNone/>
            </a:pPr>
            <a:r>
              <a:rPr lang="tr-TR" altLang="en-US" sz="3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*Appe</a:t>
            </a:r>
            <a:r>
              <a:rPr lang="en-US" altLang="en-US" sz="3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 t</a:t>
            </a:r>
            <a:r>
              <a:rPr lang="tr-TR" altLang="en-US" sz="3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treat it very seriously even if </a:t>
            </a:r>
            <a:r>
              <a:rPr lang="en-US" altLang="en-US" sz="3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is, </a:t>
            </a:r>
            <a:r>
              <a:rPr lang="en-US" altLang="en-US" sz="31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tr-TR" altLang="en-US" sz="3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 fact</a:t>
            </a:r>
            <a:r>
              <a:rPr lang="en-US" altLang="en-US" sz="3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r-TR" altLang="en-US" sz="3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paltry</a:t>
            </a:r>
            <a:endParaRPr lang="en-US" altLang="en-US" sz="31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Wingdings" pitchFamily="2" charset="2"/>
              <a:buNone/>
            </a:pPr>
            <a:endParaRPr lang="tr-TR" altLang="en-US" sz="31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Wingdings" pitchFamily="2" charset="2"/>
              <a:buNone/>
            </a:pPr>
            <a:r>
              <a:rPr lang="tr-TR" altLang="en-US" sz="3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*Show how it will force a change in your side of the bargain</a:t>
            </a:r>
            <a:endParaRPr lang="en-US" altLang="en-US" sz="31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Wingdings" pitchFamily="2" charset="2"/>
              <a:buNone/>
            </a:pPr>
            <a:endParaRPr lang="tr-TR" altLang="en-US" sz="31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Wingdings" pitchFamily="2" charset="2"/>
              <a:buNone/>
            </a:pPr>
            <a:r>
              <a:rPr lang="tr-TR" altLang="en-US" sz="3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*If it really doesn’t bother you, use it as a trade for something that does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28600"/>
            <a:ext cx="6834187" cy="1201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2988" y="2209800"/>
            <a:ext cx="2195512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D56C1F7-2FF6-403C-BED3-ADC433D9D0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1444A-0CC0-4FA1-B3F8-9320BFC9628F}" type="slidenum">
              <a:rPr lang="en-US" smtClean="0">
                <a:solidFill>
                  <a:prstClr val="white">
                    <a:tint val="95000"/>
                  </a:prstClr>
                </a:solidFill>
              </a:rPr>
              <a:pPr/>
              <a:t>47</a:t>
            </a:fld>
            <a:endParaRPr lang="en-US">
              <a:solidFill>
                <a:prstClr val="white">
                  <a:tint val="9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426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99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993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993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993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993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1702778"/>
            <a:ext cx="9296400" cy="4625609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tr-TR" altLang="en-US" sz="42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!!!They make empty promises…</a:t>
            </a:r>
            <a:endParaRPr lang="en-US" altLang="en-US" sz="4200" b="1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altLang="en-US" i="1" dirty="0">
              <a:solidFill>
                <a:srgbClr val="FFFF00"/>
              </a:solidFill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altLang="en-US" i="1" dirty="0">
              <a:solidFill>
                <a:srgbClr val="FFFF00"/>
              </a:solidFill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tr-TR" altLang="en-US" i="1" dirty="0">
              <a:solidFill>
                <a:srgbClr val="FFFF00"/>
              </a:solidFill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tr-TR" altLang="en-US" dirty="0"/>
              <a:t>  *</a:t>
            </a:r>
            <a:r>
              <a:rPr lang="tr-TR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If non</a:t>
            </a:r>
            <a:r>
              <a:rPr lang="en-US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  <a:r>
              <a:rPr lang="tr-TR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the promises appear in writing, don’t believe them</a:t>
            </a:r>
            <a:endParaRPr lang="en-US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tr-TR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tr-TR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*Assess whether they are important to you or not</a:t>
            </a:r>
            <a:endParaRPr lang="en-US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tr-TR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tr-TR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*If they are important, make them a part of the deal</a:t>
            </a:r>
            <a:endParaRPr lang="en-US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tr-TR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tr-TR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*If they are not, remind them on a regular basis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28600"/>
            <a:ext cx="6834187" cy="1201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3600" y="1702778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C8FEC81-98D8-4BDC-88CA-5EEBD5BF6F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1444A-0CC0-4FA1-B3F8-9320BFC9628F}" type="slidenum">
              <a:rPr lang="en-US" smtClean="0">
                <a:solidFill>
                  <a:prstClr val="white">
                    <a:tint val="95000"/>
                  </a:prstClr>
                </a:solidFill>
              </a:rPr>
              <a:pPr/>
              <a:t>48</a:t>
            </a:fld>
            <a:endParaRPr lang="en-US">
              <a:solidFill>
                <a:prstClr val="white">
                  <a:tint val="9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1648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9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096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096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096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Summary: Competitive Strategy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en-US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“We cannot negotiate with those who say </a:t>
            </a:r>
          </a:p>
          <a:p>
            <a:pPr>
              <a:buFont typeface="Wingdings" pitchFamily="2" charset="2"/>
              <a:buNone/>
            </a:pPr>
            <a:r>
              <a:rPr lang="en-US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‘what is mine is mine and what is yours is</a:t>
            </a:r>
          </a:p>
          <a:p>
            <a:pPr>
              <a:buFont typeface="Wingdings" pitchFamily="2" charset="2"/>
              <a:buNone/>
            </a:pPr>
            <a:r>
              <a:rPr lang="en-US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negotiable.’ ” </a:t>
            </a:r>
          </a:p>
          <a:p>
            <a:pPr>
              <a:buFont typeface="Wingdings" pitchFamily="2" charset="2"/>
              <a:buNone/>
            </a:pPr>
            <a:r>
              <a:rPr lang="en-US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               </a:t>
            </a:r>
            <a:r>
              <a:rPr lang="en-US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John Fitzgerald Kennedy</a:t>
            </a:r>
            <a:r>
              <a:rPr lang="en-US" alt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1444A-0CC0-4FA1-B3F8-9320BFC9628F}" type="slidenum">
              <a:rPr lang="en-US" smtClean="0">
                <a:solidFill>
                  <a:prstClr val="white">
                    <a:tint val="95000"/>
                  </a:prstClr>
                </a:solidFill>
              </a:rPr>
              <a:pPr/>
              <a:t>49</a:t>
            </a:fld>
            <a:endParaRPr lang="en-US">
              <a:solidFill>
                <a:prstClr val="white">
                  <a:tint val="95000"/>
                </a:prst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051" y="4194242"/>
            <a:ext cx="41910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639722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340</TotalTime>
  <Words>1521</Words>
  <Application>Microsoft Office PowerPoint</Application>
  <PresentationFormat>Widescreen</PresentationFormat>
  <Paragraphs>388</Paragraphs>
  <Slides>49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8" baseType="lpstr">
      <vt:lpstr>Arial</vt:lpstr>
      <vt:lpstr>Calibri</vt:lpstr>
      <vt:lpstr>Corbel</vt:lpstr>
      <vt:lpstr>Times</vt:lpstr>
      <vt:lpstr>Times New Roman</vt:lpstr>
      <vt:lpstr>Wingdings</vt:lpstr>
      <vt:lpstr>Wingdings 2</vt:lpstr>
      <vt:lpstr>Wingdings 3</vt:lpstr>
      <vt:lpstr>Module</vt:lpstr>
      <vt:lpstr>Negotiation Fundamentals </vt:lpstr>
      <vt:lpstr>Negotiation</vt:lpstr>
      <vt:lpstr>Another Definition of Negotiation</vt:lpstr>
      <vt:lpstr>30 Rock Video: Negotiating with Jack Donaghy</vt:lpstr>
      <vt:lpstr>Five Negotiation Strategies</vt:lpstr>
      <vt:lpstr>Competing</vt:lpstr>
      <vt:lpstr>Competing</vt:lpstr>
      <vt:lpstr>Overuse of Competing</vt:lpstr>
      <vt:lpstr>Collaborating</vt:lpstr>
      <vt:lpstr>Collaborating</vt:lpstr>
      <vt:lpstr>Overuse of Collaborating</vt:lpstr>
      <vt:lpstr>Compromising</vt:lpstr>
      <vt:lpstr>Compromising</vt:lpstr>
      <vt:lpstr>Overuse of Compromising</vt:lpstr>
      <vt:lpstr>Avoiding</vt:lpstr>
      <vt:lpstr>Avoiding</vt:lpstr>
      <vt:lpstr>Overuse of Avoiding</vt:lpstr>
      <vt:lpstr>Accommodating</vt:lpstr>
      <vt:lpstr>Accommodating</vt:lpstr>
      <vt:lpstr>Overuse of Accommodating</vt:lpstr>
      <vt:lpstr>The Starting Line</vt:lpstr>
      <vt:lpstr>PowerPoint Presentation</vt:lpstr>
      <vt:lpstr>Competitive/ Distributive Strategy (Win-Lose)</vt:lpstr>
      <vt:lpstr>Competitive (Distributive) Strategy</vt:lpstr>
      <vt:lpstr>Competitive (Distributive) Strategy </vt:lpstr>
      <vt:lpstr>Competitive  (Distributive) Strategy</vt:lpstr>
      <vt:lpstr>Well-Defined Bargaining Range</vt:lpstr>
      <vt:lpstr>Well-Defined Bargaining  Range (cont) </vt:lpstr>
      <vt:lpstr> Alternatives  </vt:lpstr>
      <vt:lpstr> Alternatives (cont) </vt:lpstr>
      <vt:lpstr> </vt:lpstr>
      <vt:lpstr>BATNA</vt:lpstr>
      <vt:lpstr>PowerPoint Presentation</vt:lpstr>
      <vt:lpstr>PowerPoint Presentation</vt:lpstr>
      <vt:lpstr>Determining  Your BATNA</vt:lpstr>
      <vt:lpstr>PowerPoint Presentation</vt:lpstr>
      <vt:lpstr> </vt:lpstr>
      <vt:lpstr>PowerPoint Presentation</vt:lpstr>
      <vt:lpstr>PowerPoint Presentation</vt:lpstr>
      <vt:lpstr>Process and Strategy in Competitive Negotiations </vt:lpstr>
      <vt:lpstr>Process and Strategy in Competitive Negotiations (cont)</vt:lpstr>
      <vt:lpstr>Results and Drawbacks of Using a Competitive Strategy</vt:lpstr>
      <vt:lpstr>Techniques You Might Use to Shift the Win-Lose To a Win-Win </vt:lpstr>
      <vt:lpstr>Continuing..</vt:lpstr>
      <vt:lpstr>Examples of Dirty Tactics</vt:lpstr>
      <vt:lpstr>PowerPoint Presentation</vt:lpstr>
      <vt:lpstr>PowerPoint Presentation</vt:lpstr>
      <vt:lpstr>PowerPoint Presentation</vt:lpstr>
      <vt:lpstr>Summary: Competitive Strategy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Negotiation Fundamentals</dc:title>
  <dc:creator>david</dc:creator>
  <cp:lastModifiedBy>Charlotte Westerhaus</cp:lastModifiedBy>
  <cp:revision>46</cp:revision>
  <cp:lastPrinted>2019-02-05T21:11:41Z</cp:lastPrinted>
  <dcterms:created xsi:type="dcterms:W3CDTF">2014-12-30T19:51:22Z</dcterms:created>
  <dcterms:modified xsi:type="dcterms:W3CDTF">2019-02-05T21:34:01Z</dcterms:modified>
</cp:coreProperties>
</file>